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1" r:id="rId5"/>
    <p:sldId id="258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57D8ACAC-ABCB-4E31-968D-12E1B71B01EA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B90F426-9312-40D3-A2F1-3C54838BAC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ACAC-ABCB-4E31-968D-12E1B71B01EA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F426-9312-40D3-A2F1-3C54838BAC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ACAC-ABCB-4E31-968D-12E1B71B01EA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F426-9312-40D3-A2F1-3C54838BAC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ACAC-ABCB-4E31-968D-12E1B71B01EA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F426-9312-40D3-A2F1-3C54838BAC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ACAC-ABCB-4E31-968D-12E1B71B01EA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F426-9312-40D3-A2F1-3C54838BAC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ACAC-ABCB-4E31-968D-12E1B71B01EA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F426-9312-40D3-A2F1-3C54838BACC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ACAC-ABCB-4E31-968D-12E1B71B01EA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F426-9312-40D3-A2F1-3C54838BACC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ACAC-ABCB-4E31-968D-12E1B71B01EA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F426-9312-40D3-A2F1-3C54838BAC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ACAC-ABCB-4E31-968D-12E1B71B01EA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F426-9312-40D3-A2F1-3C54838BAC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57D8ACAC-ABCB-4E31-968D-12E1B71B01EA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B90F426-9312-40D3-A2F1-3C54838BAC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57D8ACAC-ABCB-4E31-968D-12E1B71B01EA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B90F426-9312-40D3-A2F1-3C54838BAC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7D8ACAC-ABCB-4E31-968D-12E1B71B01EA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B90F426-9312-40D3-A2F1-3C54838BAC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himelf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484785"/>
            <a:ext cx="5723468" cy="1728192"/>
          </a:xfrm>
        </p:spPr>
        <p:txBody>
          <a:bodyPr>
            <a:noAutofit/>
          </a:bodyPr>
          <a:lstStyle/>
          <a:p>
            <a:r>
              <a:rPr lang="es-AR" sz="2400" b="1" dirty="0"/>
              <a:t>Concepciones de los docentes universitarios acerca de los procesos de formación en el nivel superior: algunas reflexiones sobre nuestras propias prácticas de investigación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356992"/>
            <a:ext cx="5712179" cy="2376264"/>
          </a:xfrm>
        </p:spPr>
        <p:txBody>
          <a:bodyPr>
            <a:normAutofit fontScale="62500" lnSpcReduction="20000"/>
          </a:bodyPr>
          <a:lstStyle/>
          <a:p>
            <a:r>
              <a:rPr lang="es-AR" dirty="0"/>
              <a:t>Reina Himelfarb</a:t>
            </a:r>
          </a:p>
          <a:p>
            <a:r>
              <a:rPr lang="es-AR" dirty="0" smtClean="0">
                <a:hlinkClick r:id="rId2"/>
              </a:rPr>
              <a:t>rhimelf@gmail.com</a:t>
            </a:r>
            <a:endParaRPr lang="es-AR" dirty="0" smtClean="0"/>
          </a:p>
          <a:p>
            <a:endParaRPr lang="es-AR" dirty="0" smtClean="0"/>
          </a:p>
          <a:p>
            <a:r>
              <a:rPr lang="es-ES" dirty="0"/>
              <a:t>Proyecto de Investigación “Recursos léxicos de ocurrencia frecuente en textos académicos en lengua extranjera inglés: puntos de contacto y especificidad disciplinar” (04/J026</a:t>
            </a:r>
            <a:r>
              <a:rPr lang="es-ES" dirty="0" smtClean="0"/>
              <a:t>)</a:t>
            </a:r>
          </a:p>
          <a:p>
            <a:endParaRPr lang="es-AR" dirty="0"/>
          </a:p>
          <a:p>
            <a:r>
              <a:rPr lang="es-AR" dirty="0"/>
              <a:t>Departamento de Idiomas Extranjeros con Propósitos Específicos</a:t>
            </a:r>
          </a:p>
          <a:p>
            <a:r>
              <a:rPr lang="es-AR" dirty="0"/>
              <a:t>Facultad de Lenguas</a:t>
            </a:r>
          </a:p>
          <a:p>
            <a:r>
              <a:rPr lang="es-AR" dirty="0"/>
              <a:t>Universidad Nacional del </a:t>
            </a:r>
            <a:r>
              <a:rPr lang="es-AR" dirty="0" err="1" smtClean="0"/>
              <a:t>Comahue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17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200" dirty="0"/>
              <a:t>Los artículos científicos son textos escritos por especialistas para especialistas: la falta de un código compartido entre autor-especialista y lector-estudiante resulta en problemas de comprensión </a:t>
            </a:r>
          </a:p>
          <a:p>
            <a:pPr marL="0" indent="0" algn="ctr">
              <a:buNone/>
            </a:pPr>
            <a:r>
              <a:rPr lang="es-ES" sz="2200" dirty="0"/>
              <a:t>+</a:t>
            </a:r>
          </a:p>
          <a:p>
            <a:r>
              <a:rPr lang="es-ES" sz="2200" dirty="0"/>
              <a:t>Falta de prácticas sistemáticas de alfabetización académica en el nivel superior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91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Roles adoptados por los docentes durante la selección de material bibliográfico </a:t>
            </a:r>
            <a:br>
              <a:rPr lang="es-E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060848"/>
            <a:ext cx="6196405" cy="4104456"/>
          </a:xfrm>
        </p:spPr>
        <p:txBody>
          <a:bodyPr>
            <a:noAutofit/>
          </a:bodyPr>
          <a:lstStyle/>
          <a:p>
            <a:r>
              <a:rPr lang="es-ES" sz="2000" dirty="0" smtClean="0"/>
              <a:t>«Facilitador»:  gradúan dificultad </a:t>
            </a:r>
            <a:r>
              <a:rPr lang="es-ES" sz="2000" dirty="0"/>
              <a:t>y longitud del material, </a:t>
            </a:r>
            <a:r>
              <a:rPr lang="es-ES" sz="2000" dirty="0" smtClean="0"/>
              <a:t>evitan textos </a:t>
            </a:r>
            <a:r>
              <a:rPr lang="es-ES" sz="2000" dirty="0"/>
              <a:t>de alta complejidad temática o formal, </a:t>
            </a:r>
            <a:r>
              <a:rPr lang="es-ES" sz="2000" dirty="0" smtClean="0"/>
              <a:t>o simplifican </a:t>
            </a:r>
            <a:r>
              <a:rPr lang="es-ES" sz="2000" dirty="0"/>
              <a:t>el material </a:t>
            </a:r>
            <a:r>
              <a:rPr lang="es-ES" sz="2000" dirty="0" smtClean="0"/>
              <a:t>bibliográfico. </a:t>
            </a:r>
          </a:p>
          <a:p>
            <a:r>
              <a:rPr lang="es-ES" sz="2000" dirty="0" smtClean="0"/>
              <a:t>«Bibliotecario»: eligen o guían </a:t>
            </a:r>
            <a:r>
              <a:rPr lang="es-ES" sz="2000" dirty="0"/>
              <a:t>en el proceso de </a:t>
            </a:r>
            <a:r>
              <a:rPr lang="es-ES" sz="2000" dirty="0" smtClean="0"/>
              <a:t>búsqueda (garantes </a:t>
            </a:r>
            <a:r>
              <a:rPr lang="es-ES" sz="2000" dirty="0"/>
              <a:t>de la calidad del </a:t>
            </a:r>
            <a:r>
              <a:rPr lang="es-ES" sz="2000" dirty="0" smtClean="0"/>
              <a:t>material) </a:t>
            </a:r>
          </a:p>
          <a:p>
            <a:r>
              <a:rPr lang="es-ES" sz="2000" dirty="0" smtClean="0"/>
              <a:t>«</a:t>
            </a:r>
            <a:r>
              <a:rPr lang="es-ES" sz="2000" dirty="0" err="1" smtClean="0"/>
              <a:t>Complejizador</a:t>
            </a:r>
            <a:r>
              <a:rPr lang="es-ES" sz="2000" dirty="0" smtClean="0"/>
              <a:t>»: pretenden </a:t>
            </a:r>
            <a:r>
              <a:rPr lang="es-ES" sz="2000" dirty="0"/>
              <a:t>que </a:t>
            </a:r>
            <a:r>
              <a:rPr lang="es-ES" sz="2000" dirty="0" smtClean="0"/>
              <a:t>la </a:t>
            </a:r>
            <a:r>
              <a:rPr lang="es-ES" sz="2000" dirty="0" err="1" smtClean="0"/>
              <a:t>literacidad</a:t>
            </a:r>
            <a:r>
              <a:rPr lang="es-ES" sz="2000" dirty="0" smtClean="0"/>
              <a:t> </a:t>
            </a:r>
            <a:r>
              <a:rPr lang="es-ES" sz="2000" dirty="0"/>
              <a:t>académica </a:t>
            </a:r>
            <a:r>
              <a:rPr lang="es-ES" sz="2000" dirty="0" smtClean="0"/>
              <a:t>se </a:t>
            </a:r>
            <a:r>
              <a:rPr lang="es-ES" sz="2000" dirty="0"/>
              <a:t>desarrolle en forma </a:t>
            </a:r>
            <a:r>
              <a:rPr lang="es-ES" sz="2000" dirty="0" smtClean="0"/>
              <a:t>autónoma</a:t>
            </a:r>
          </a:p>
          <a:p>
            <a:r>
              <a:rPr lang="es-ES" sz="2000" dirty="0" smtClean="0"/>
              <a:t> «Formador de lectores críticos»: destacan </a:t>
            </a:r>
            <a:r>
              <a:rPr lang="es-ES" sz="2000" dirty="0"/>
              <a:t>la necesidad de fomentar </a:t>
            </a:r>
            <a:r>
              <a:rPr lang="es-ES" sz="2000" dirty="0" smtClean="0"/>
              <a:t>el </a:t>
            </a:r>
            <a:r>
              <a:rPr lang="es-ES" sz="2000" dirty="0"/>
              <a:t>desarrollo de la </a:t>
            </a:r>
            <a:r>
              <a:rPr lang="es-ES" sz="2000" dirty="0" err="1"/>
              <a:t>literacidad</a:t>
            </a:r>
            <a:r>
              <a:rPr lang="es-ES" sz="2000" dirty="0"/>
              <a:t> crítica, y aventuran </a:t>
            </a:r>
            <a:r>
              <a:rPr lang="es-ES" sz="2000" dirty="0" smtClean="0"/>
              <a:t>propuestas</a:t>
            </a:r>
            <a:endParaRPr lang="es-E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31692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El desarrollo de la </a:t>
            </a:r>
            <a:r>
              <a:rPr lang="es-ES" sz="2400" dirty="0" err="1"/>
              <a:t>literacidad</a:t>
            </a:r>
            <a:r>
              <a:rPr lang="es-ES" sz="2400" dirty="0"/>
              <a:t> crítica en la formación de profesionales críticos</a:t>
            </a:r>
            <a:br>
              <a:rPr lang="es-E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844824"/>
            <a:ext cx="6196405" cy="4320480"/>
          </a:xfrm>
        </p:spPr>
        <p:txBody>
          <a:bodyPr>
            <a:normAutofit fontScale="55000" lnSpcReduction="20000"/>
          </a:bodyPr>
          <a:lstStyle/>
          <a:p>
            <a:r>
              <a:rPr lang="es-ES" sz="3600" dirty="0" smtClean="0"/>
              <a:t>Conciencia </a:t>
            </a:r>
            <a:r>
              <a:rPr lang="es-ES" sz="3600" dirty="0"/>
              <a:t>del valor de la formación de lectores críticos, </a:t>
            </a:r>
            <a:r>
              <a:rPr lang="es-ES" sz="3600" dirty="0" smtClean="0"/>
              <a:t>capaces de desentrañar </a:t>
            </a:r>
            <a:r>
              <a:rPr lang="es-ES" sz="3600" dirty="0"/>
              <a:t>los mensajes que se esconden entre líneas </a:t>
            </a:r>
            <a:r>
              <a:rPr lang="es-ES" sz="3600" dirty="0" smtClean="0"/>
              <a:t>y </a:t>
            </a:r>
            <a:r>
              <a:rPr lang="es-ES" sz="3600" dirty="0"/>
              <a:t>detrás de las </a:t>
            </a:r>
            <a:r>
              <a:rPr lang="es-ES" sz="3600" dirty="0" smtClean="0"/>
              <a:t>líneas, y de </a:t>
            </a:r>
            <a:r>
              <a:rPr lang="es-ES" sz="3600" dirty="0"/>
              <a:t>distinguir </a:t>
            </a:r>
            <a:r>
              <a:rPr lang="es-ES" sz="3600" dirty="0" smtClean="0"/>
              <a:t>textos </a:t>
            </a:r>
            <a:r>
              <a:rPr lang="es-ES" sz="3600" dirty="0"/>
              <a:t>de calidad de aquellos sesgados por </a:t>
            </a:r>
            <a:r>
              <a:rPr lang="es-ES" sz="3600" dirty="0" smtClean="0"/>
              <a:t>intereses </a:t>
            </a:r>
            <a:r>
              <a:rPr lang="es-ES" sz="3600" dirty="0"/>
              <a:t>y </a:t>
            </a:r>
            <a:r>
              <a:rPr lang="es-ES" sz="3600" dirty="0" smtClean="0"/>
              <a:t>exigencias </a:t>
            </a:r>
            <a:r>
              <a:rPr lang="es-ES" sz="3600" dirty="0"/>
              <a:t>del </a:t>
            </a:r>
            <a:r>
              <a:rPr lang="es-ES" sz="3600" dirty="0" smtClean="0"/>
              <a:t>mercado</a:t>
            </a:r>
          </a:p>
          <a:p>
            <a:endParaRPr lang="es-ES" sz="3600" dirty="0"/>
          </a:p>
          <a:p>
            <a:r>
              <a:rPr lang="es-ES" sz="3600" dirty="0" smtClean="0"/>
              <a:t>Necesidad de fomentar </a:t>
            </a:r>
            <a:r>
              <a:rPr lang="es-ES" sz="3600" dirty="0"/>
              <a:t>la exploración, la explicitación del punto de vista, el posicionamiento ideológico, la discusión, el cambio de opinión, el intento de comprender la complejidad de lo social, y de transformarlo si fuera necesario. </a:t>
            </a:r>
            <a:endParaRPr lang="es-ES" sz="3600" dirty="0" smtClean="0"/>
          </a:p>
          <a:p>
            <a:endParaRPr lang="es-ES" sz="3600" dirty="0" smtClean="0"/>
          </a:p>
          <a:p>
            <a:r>
              <a:rPr lang="es-ES" sz="3600" dirty="0" smtClean="0"/>
              <a:t>Situación actual: los estudiantes </a:t>
            </a:r>
            <a:r>
              <a:rPr lang="es-ES" sz="3600" dirty="0"/>
              <a:t>presentan problemas aun para la </a:t>
            </a:r>
            <a:r>
              <a:rPr lang="es-ES" sz="3600" dirty="0" err="1"/>
              <a:t>lecto</a:t>
            </a:r>
            <a:r>
              <a:rPr lang="es-ES" sz="3600" dirty="0"/>
              <a:t>-comprensión entendida como simple decodificación del mensaje del texto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046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340768"/>
            <a:ext cx="6196405" cy="4680519"/>
          </a:xfrm>
        </p:spPr>
        <p:txBody>
          <a:bodyPr>
            <a:noAutofit/>
          </a:bodyPr>
          <a:lstStyle/>
          <a:p>
            <a:r>
              <a:rPr lang="es-ES" sz="2100" dirty="0" smtClean="0"/>
              <a:t>Dificultades </a:t>
            </a:r>
            <a:r>
              <a:rPr lang="es-ES" sz="2100" dirty="0"/>
              <a:t>de los </a:t>
            </a:r>
            <a:r>
              <a:rPr lang="es-ES" sz="2100" dirty="0" smtClean="0"/>
              <a:t>estudiantes:</a:t>
            </a:r>
          </a:p>
          <a:p>
            <a:pPr marL="0" indent="0">
              <a:buNone/>
            </a:pPr>
            <a:endParaRPr lang="es-ES" sz="2100" dirty="0" smtClean="0"/>
          </a:p>
          <a:p>
            <a:pPr>
              <a:buFontTx/>
              <a:buChar char="-"/>
            </a:pPr>
            <a:r>
              <a:rPr lang="es-ES" sz="2100" dirty="0" smtClean="0"/>
              <a:t>extensión </a:t>
            </a:r>
            <a:r>
              <a:rPr lang="es-ES" sz="2100" dirty="0"/>
              <a:t>de los </a:t>
            </a:r>
            <a:r>
              <a:rPr lang="es-ES" sz="2100" dirty="0" smtClean="0"/>
              <a:t>textos,</a:t>
            </a:r>
          </a:p>
          <a:p>
            <a:pPr>
              <a:buFontTx/>
              <a:buChar char="-"/>
            </a:pPr>
            <a:r>
              <a:rPr lang="es-ES" sz="2100" dirty="0" smtClean="0"/>
              <a:t>complejidad </a:t>
            </a:r>
            <a:r>
              <a:rPr lang="es-ES" sz="2100" dirty="0"/>
              <a:t>de las </a:t>
            </a:r>
            <a:r>
              <a:rPr lang="es-ES" sz="2100" dirty="0" smtClean="0"/>
              <a:t>temáticas, </a:t>
            </a:r>
          </a:p>
          <a:p>
            <a:pPr>
              <a:buFontTx/>
              <a:buChar char="-"/>
            </a:pPr>
            <a:r>
              <a:rPr lang="es-ES" sz="2100" dirty="0" smtClean="0"/>
              <a:t>poca </a:t>
            </a:r>
            <a:r>
              <a:rPr lang="es-ES" sz="2100" dirty="0"/>
              <a:t>experiencia de </a:t>
            </a:r>
            <a:r>
              <a:rPr lang="es-ES" sz="2100" dirty="0" smtClean="0"/>
              <a:t>lectura,</a:t>
            </a:r>
          </a:p>
          <a:p>
            <a:pPr>
              <a:buFontTx/>
              <a:buChar char="-"/>
            </a:pPr>
            <a:r>
              <a:rPr lang="es-ES" sz="2100" dirty="0" smtClean="0"/>
              <a:t>predominio </a:t>
            </a:r>
            <a:r>
              <a:rPr lang="es-ES" sz="2100" dirty="0"/>
              <a:t>de hábitos de lectura de carácter fragmentario</a:t>
            </a:r>
            <a:r>
              <a:rPr lang="es-ES" sz="2100" dirty="0" smtClean="0"/>
              <a:t>, </a:t>
            </a:r>
          </a:p>
          <a:p>
            <a:pPr>
              <a:buFontTx/>
              <a:buChar char="-"/>
            </a:pPr>
            <a:r>
              <a:rPr lang="es-ES" sz="2100" dirty="0" smtClean="0"/>
              <a:t>falta </a:t>
            </a:r>
            <a:r>
              <a:rPr lang="es-ES" sz="2100" dirty="0"/>
              <a:t>de familiaridad con textos </a:t>
            </a:r>
            <a:r>
              <a:rPr lang="es-ES" sz="2100" dirty="0" smtClean="0"/>
              <a:t>académicos, </a:t>
            </a:r>
          </a:p>
          <a:p>
            <a:pPr>
              <a:buFontTx/>
              <a:buChar char="-"/>
            </a:pPr>
            <a:r>
              <a:rPr lang="es-ES" sz="2100" dirty="0" smtClean="0"/>
              <a:t>desconocimiento de </a:t>
            </a:r>
            <a:r>
              <a:rPr lang="es-ES" sz="2100" dirty="0"/>
              <a:t>vocabulario </a:t>
            </a:r>
            <a:r>
              <a:rPr lang="es-ES" sz="2100" dirty="0" smtClean="0"/>
              <a:t>técnico: refleja complejidad </a:t>
            </a:r>
            <a:r>
              <a:rPr lang="es-ES" sz="2100" dirty="0"/>
              <a:t>de </a:t>
            </a:r>
            <a:r>
              <a:rPr lang="es-ES" sz="2100" dirty="0" smtClean="0"/>
              <a:t>conceptos </a:t>
            </a:r>
            <a:r>
              <a:rPr lang="es-ES" sz="2100" dirty="0"/>
              <a:t>teóricos, </a:t>
            </a:r>
            <a:r>
              <a:rPr lang="es-ES" sz="2100" dirty="0" smtClean="0"/>
              <a:t>y representa posicionamiento </a:t>
            </a:r>
            <a:r>
              <a:rPr lang="es-ES" sz="2100" dirty="0"/>
              <a:t>epistemológico e ideológico del autor </a:t>
            </a:r>
            <a:endParaRPr lang="es-ES" sz="2100" dirty="0" smtClean="0"/>
          </a:p>
          <a:p>
            <a:pPr marL="0" indent="0">
              <a:buNone/>
            </a:pPr>
            <a:endParaRPr lang="es-ES" sz="2100" dirty="0" smtClean="0"/>
          </a:p>
        </p:txBody>
      </p:sp>
    </p:spTree>
    <p:extLst>
      <p:ext uri="{BB962C8B-B14F-4D97-AF65-F5344CB8AC3E}">
        <p14:creationId xmlns:p14="http://schemas.microsoft.com/office/powerpoint/2010/main" val="3486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836712"/>
            <a:ext cx="6965245" cy="1202485"/>
          </a:xfrm>
        </p:spPr>
        <p:txBody>
          <a:bodyPr>
            <a:normAutofit/>
          </a:bodyPr>
          <a:lstStyle/>
          <a:p>
            <a:r>
              <a:rPr lang="es-ES" sz="2400" dirty="0"/>
              <a:t>Uso de herramientas tecnológicas y </a:t>
            </a:r>
            <a:r>
              <a:rPr lang="es-ES" sz="2400" dirty="0" err="1"/>
              <a:t>literacidad</a:t>
            </a:r>
            <a:r>
              <a:rPr lang="es-ES" sz="2400" dirty="0"/>
              <a:t> digital </a:t>
            </a:r>
            <a:br>
              <a:rPr lang="es-E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2060848"/>
            <a:ext cx="6196405" cy="3816424"/>
          </a:xfrm>
        </p:spPr>
        <p:txBody>
          <a:bodyPr>
            <a:noAutofit/>
          </a:bodyPr>
          <a:lstStyle/>
          <a:p>
            <a:r>
              <a:rPr lang="es-ES" sz="2100" dirty="0" smtClean="0"/>
              <a:t>Necesidad </a:t>
            </a:r>
            <a:r>
              <a:rPr lang="es-ES" sz="2100" dirty="0"/>
              <a:t>imperiosa de acceso y selección de contenidos disponibles en internet. </a:t>
            </a:r>
            <a:endParaRPr lang="es-ES" sz="2100" dirty="0" smtClean="0"/>
          </a:p>
          <a:p>
            <a:endParaRPr lang="es-ES" sz="2100" dirty="0" smtClean="0"/>
          </a:p>
          <a:p>
            <a:r>
              <a:rPr lang="es-ES" sz="2100" dirty="0" smtClean="0"/>
              <a:t>Era </a:t>
            </a:r>
            <a:r>
              <a:rPr lang="es-ES" sz="2100" dirty="0"/>
              <a:t>de “superabundancia” de </a:t>
            </a:r>
            <a:r>
              <a:rPr lang="es-ES" sz="2100" dirty="0" smtClean="0"/>
              <a:t>información</a:t>
            </a:r>
          </a:p>
          <a:p>
            <a:endParaRPr lang="es-ES" sz="2100" dirty="0" smtClean="0"/>
          </a:p>
          <a:p>
            <a:r>
              <a:rPr lang="es-ES" sz="2100" dirty="0" err="1" smtClean="0"/>
              <a:t>Literacidad</a:t>
            </a:r>
            <a:r>
              <a:rPr lang="es-ES" sz="2100" dirty="0" smtClean="0"/>
              <a:t> digital: lectura </a:t>
            </a:r>
            <a:r>
              <a:rPr lang="es-ES" sz="2100" dirty="0"/>
              <a:t>compleja, debido a </a:t>
            </a:r>
            <a:r>
              <a:rPr lang="es-ES" sz="2100" dirty="0" smtClean="0"/>
              <a:t>gran </a:t>
            </a:r>
            <a:r>
              <a:rPr lang="es-ES" sz="2100" dirty="0"/>
              <a:t>cantidad de información </a:t>
            </a:r>
            <a:r>
              <a:rPr lang="es-ES" sz="2100" dirty="0" smtClean="0"/>
              <a:t>y diversidad </a:t>
            </a:r>
            <a:r>
              <a:rPr lang="es-ES" sz="2100" dirty="0"/>
              <a:t>de </a:t>
            </a:r>
            <a:r>
              <a:rPr lang="es-ES" sz="2100" dirty="0" smtClean="0"/>
              <a:t>fuentes</a:t>
            </a:r>
          </a:p>
          <a:p>
            <a:endParaRPr lang="es-ES" sz="2100" dirty="0" smtClean="0"/>
          </a:p>
          <a:p>
            <a:r>
              <a:rPr lang="es-ES" sz="2100" dirty="0" smtClean="0"/>
              <a:t>Necesidad de habilidades y criterios de selección:  asegurar la calidad y legitimidad de las fuentes</a:t>
            </a:r>
          </a:p>
          <a:p>
            <a:endParaRPr lang="es-ES" sz="2100" dirty="0"/>
          </a:p>
          <a:p>
            <a:endParaRPr lang="en-US" sz="2100" dirty="0"/>
          </a:p>
        </p:txBody>
      </p:sp>
      <p:sp>
        <p:nvSpPr>
          <p:cNvPr id="4" name="Down Arrow 3"/>
          <p:cNvSpPr/>
          <p:nvPr/>
        </p:nvSpPr>
        <p:spPr>
          <a:xfrm>
            <a:off x="4355976" y="4653136"/>
            <a:ext cx="43204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773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196752"/>
            <a:ext cx="6196405" cy="4526317"/>
          </a:xfrm>
        </p:spPr>
        <p:txBody>
          <a:bodyPr>
            <a:normAutofit fontScale="92500" lnSpcReduction="20000"/>
          </a:bodyPr>
          <a:lstStyle/>
          <a:p>
            <a:r>
              <a:rPr lang="es-ES" sz="2300" dirty="0"/>
              <a:t>Muchos </a:t>
            </a:r>
            <a:r>
              <a:rPr lang="es-ES" sz="2300" dirty="0" smtClean="0"/>
              <a:t>docentes se </a:t>
            </a:r>
            <a:r>
              <a:rPr lang="es-ES" sz="2300" dirty="0"/>
              <a:t>muestran reacios a que sus alumnos realicen sus propias </a:t>
            </a:r>
            <a:r>
              <a:rPr lang="es-ES" sz="2300" dirty="0" smtClean="0"/>
              <a:t>búsquedas:  se limita la </a:t>
            </a:r>
            <a:r>
              <a:rPr lang="es-ES" sz="2300" dirty="0"/>
              <a:t>variedad de perspectivas y </a:t>
            </a:r>
            <a:r>
              <a:rPr lang="es-ES" sz="2300" dirty="0" smtClean="0"/>
              <a:t>opciones</a:t>
            </a:r>
          </a:p>
          <a:p>
            <a:pPr marL="0" indent="0">
              <a:buNone/>
            </a:pPr>
            <a:r>
              <a:rPr lang="es-ES" sz="2300" dirty="0" smtClean="0"/>
              <a:t> </a:t>
            </a:r>
            <a:endParaRPr lang="es-ES" sz="2300" dirty="0"/>
          </a:p>
          <a:p>
            <a:r>
              <a:rPr lang="es-ES" sz="2300" dirty="0" smtClean="0"/>
              <a:t>Prevalece la concepción </a:t>
            </a:r>
            <a:r>
              <a:rPr lang="es-ES" sz="2300" dirty="0"/>
              <a:t>del docente como guía circunstancial en el uso de las nuevas tecnologías, </a:t>
            </a:r>
            <a:r>
              <a:rPr lang="es-ES" sz="2300" dirty="0" smtClean="0"/>
              <a:t>referente en </a:t>
            </a:r>
            <a:r>
              <a:rPr lang="es-ES" sz="2300" dirty="0"/>
              <a:t>el proceso de búsqueda y selección de contenidos: no se </a:t>
            </a:r>
            <a:r>
              <a:rPr lang="es-ES" sz="2300" dirty="0" smtClean="0"/>
              <a:t>promueve </a:t>
            </a:r>
            <a:r>
              <a:rPr lang="es-ES" sz="2300" dirty="0"/>
              <a:t>el aprendizaje de habilidades de procesamiento de la información y posterior toma de decisiones</a:t>
            </a:r>
            <a:r>
              <a:rPr lang="es-ES" sz="2300" dirty="0" smtClean="0"/>
              <a:t>.</a:t>
            </a:r>
          </a:p>
          <a:p>
            <a:pPr marL="0" indent="0">
              <a:buNone/>
            </a:pPr>
            <a:endParaRPr lang="es-ES" sz="2300" dirty="0"/>
          </a:p>
          <a:p>
            <a:r>
              <a:rPr lang="es-ES" sz="2300" dirty="0"/>
              <a:t>Pocos </a:t>
            </a:r>
            <a:r>
              <a:rPr lang="es-ES" sz="2300" dirty="0" smtClean="0"/>
              <a:t>docentes </a:t>
            </a:r>
            <a:r>
              <a:rPr lang="es-ES" sz="2300" dirty="0"/>
              <a:t>intentan promover la lectura crítica de material bibliográfico disponible en internet, motivando a los estudiantes a detectar intereses comerciales, ideológicos, políticos o de otra índole que </a:t>
            </a:r>
            <a:r>
              <a:rPr lang="es-ES" sz="2300" dirty="0" smtClean="0"/>
              <a:t>subyacen a </a:t>
            </a:r>
            <a:r>
              <a:rPr lang="es-ES" sz="2300" dirty="0"/>
              <a:t>los textos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770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6965245" cy="1202485"/>
          </a:xfrm>
        </p:spPr>
        <p:txBody>
          <a:bodyPr>
            <a:normAutofit/>
          </a:bodyPr>
          <a:lstStyle/>
          <a:p>
            <a:r>
              <a:rPr lang="es-ES" sz="2400" dirty="0"/>
              <a:t>Conclusiones</a:t>
            </a:r>
            <a:br>
              <a:rPr lang="es-E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412776"/>
            <a:ext cx="6196405" cy="4752528"/>
          </a:xfrm>
        </p:spPr>
        <p:txBody>
          <a:bodyPr>
            <a:normAutofit fontScale="62500" lnSpcReduction="20000"/>
          </a:bodyPr>
          <a:lstStyle/>
          <a:p>
            <a:r>
              <a:rPr lang="es-ES" sz="3400" dirty="0"/>
              <a:t>En la tarea del investigador </a:t>
            </a:r>
            <a:r>
              <a:rPr lang="es-ES" sz="3400" dirty="0" smtClean="0"/>
              <a:t>debe primar una </a:t>
            </a:r>
            <a:r>
              <a:rPr lang="es-ES" sz="3400" dirty="0"/>
              <a:t>actitud de </a:t>
            </a:r>
            <a:r>
              <a:rPr lang="es-ES" sz="3400" dirty="0" smtClean="0"/>
              <a:t>autorreflexión </a:t>
            </a:r>
            <a:endParaRPr lang="es-ES" sz="3400" dirty="0"/>
          </a:p>
          <a:p>
            <a:endParaRPr lang="es-ES" sz="3400" dirty="0"/>
          </a:p>
          <a:p>
            <a:r>
              <a:rPr lang="es-ES" sz="3400" dirty="0" smtClean="0"/>
              <a:t>Gran </a:t>
            </a:r>
            <a:r>
              <a:rPr lang="es-ES" sz="3400" dirty="0"/>
              <a:t>parte de nuestra </a:t>
            </a:r>
            <a:r>
              <a:rPr lang="es-ES" sz="3400" dirty="0" smtClean="0"/>
              <a:t>actual investigación </a:t>
            </a:r>
            <a:r>
              <a:rPr lang="es-ES" sz="3400" dirty="0"/>
              <a:t>se nutre de hallazgos realizados a partir del análisis exhaustivo y profundo de lo expresado por los </a:t>
            </a:r>
            <a:r>
              <a:rPr lang="es-ES" sz="3400" dirty="0" smtClean="0"/>
              <a:t>docentes</a:t>
            </a:r>
          </a:p>
          <a:p>
            <a:pPr marL="0" indent="0">
              <a:buNone/>
            </a:pPr>
            <a:r>
              <a:rPr lang="es-ES" sz="3400" dirty="0" smtClean="0"/>
              <a:t> </a:t>
            </a:r>
            <a:endParaRPr lang="es-ES" sz="3400" dirty="0"/>
          </a:p>
          <a:p>
            <a:endParaRPr lang="es-ES" sz="3400" dirty="0"/>
          </a:p>
          <a:p>
            <a:r>
              <a:rPr lang="es-ES" sz="3400" dirty="0" smtClean="0"/>
              <a:t>Nos </a:t>
            </a:r>
            <a:r>
              <a:rPr lang="es-ES" sz="3400" dirty="0"/>
              <a:t>ha permitido descubrir sus </a:t>
            </a:r>
            <a:r>
              <a:rPr lang="es-ES" sz="3400" dirty="0" smtClean="0"/>
              <a:t>concepciones: ampliar </a:t>
            </a:r>
            <a:r>
              <a:rPr lang="es-ES" sz="3400" dirty="0"/>
              <a:t>nuestra mirada, y alcanzar una riqueza y una profundidad en el análisis, difícil de equiparar con los resultados del análisis de fuentes tales como </a:t>
            </a:r>
            <a:r>
              <a:rPr lang="es-ES" sz="3400" dirty="0" smtClean="0"/>
              <a:t>el material </a:t>
            </a:r>
            <a:r>
              <a:rPr lang="es-ES" sz="3400" dirty="0"/>
              <a:t>bibliográfico seleccionado por las cátedras o los programas de las asignaturas. 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124524" y="3356992"/>
            <a:ext cx="50405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44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764704"/>
            <a:ext cx="6196405" cy="5256584"/>
          </a:xfrm>
        </p:spPr>
        <p:txBody>
          <a:bodyPr>
            <a:noAutofit/>
          </a:bodyPr>
          <a:lstStyle/>
          <a:p>
            <a:r>
              <a:rPr lang="es-ES" sz="2200" dirty="0"/>
              <a:t>Este análisis nos permitió:</a:t>
            </a:r>
          </a:p>
          <a:p>
            <a:pPr>
              <a:buFontTx/>
              <a:buChar char="-"/>
            </a:pPr>
            <a:r>
              <a:rPr lang="es-ES" sz="2200" dirty="0" smtClean="0"/>
              <a:t>conocer </a:t>
            </a:r>
            <a:r>
              <a:rPr lang="es-ES" sz="2200" dirty="0"/>
              <a:t>los criterios que subyacen a la selección de material bibliográfico por parte de los docentes,  </a:t>
            </a:r>
          </a:p>
          <a:p>
            <a:pPr>
              <a:buFontTx/>
              <a:buChar char="-"/>
            </a:pPr>
            <a:r>
              <a:rPr lang="es-ES" sz="2200" dirty="0"/>
              <a:t>identificar otros factores, en particular las dificultades de los estudiantes para integrarse a la cultura escrita disciplinar, </a:t>
            </a:r>
          </a:p>
          <a:p>
            <a:pPr>
              <a:buFontTx/>
              <a:buChar char="-"/>
            </a:pPr>
            <a:r>
              <a:rPr lang="es-ES" sz="2200" dirty="0"/>
              <a:t>conocer los roles adoptados por los docentes, los cuales parecen reflejar su posicionamiento epistemológico, ideológico, ético y político. </a:t>
            </a:r>
          </a:p>
          <a:p>
            <a:pPr>
              <a:buFontTx/>
              <a:buChar char="-"/>
            </a:pPr>
            <a:r>
              <a:rPr lang="es-ES" sz="2200" dirty="0"/>
              <a:t>conocer desafíos que enfrenta la formación de grado, tales como la formación de profesionales críticos y reflexivos, capaces, no sólo de leer de manera crítica, sino también de buscar y seleccionar contenidos legítimos en internet. </a:t>
            </a:r>
          </a:p>
          <a:p>
            <a:pPr marL="0" indent="0">
              <a:buNone/>
            </a:pPr>
            <a:r>
              <a:rPr lang="es-ES" sz="2100" dirty="0" smtClean="0"/>
              <a:t> </a:t>
            </a:r>
            <a:endParaRPr lang="es-ES" sz="2100" dirty="0"/>
          </a:p>
          <a:p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619203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200" dirty="0"/>
              <a:t>Escuchar a los docentes nos ha brindado la posibilidad de mirar la realidad desde ángulos diferentes, de analizar las prácticas de enseñanza cotidianas, de relacionar la teoría con la práctica, y de avanzar en la construcción de conocimiento acerca de las problemáticas y desafíos de la formación de grado en nuestra universidad.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92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Propósito</a:t>
            </a:r>
            <a:r>
              <a:rPr lang="en-US" sz="2400" dirty="0" smtClean="0"/>
              <a:t> del </a:t>
            </a:r>
            <a:r>
              <a:rPr lang="en-US" sz="2400" dirty="0" err="1" smtClean="0"/>
              <a:t>trabajo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492895"/>
            <a:ext cx="6196405" cy="3230173"/>
          </a:xfrm>
        </p:spPr>
        <p:txBody>
          <a:bodyPr>
            <a:normAutofit/>
          </a:bodyPr>
          <a:lstStyle/>
          <a:p>
            <a:r>
              <a:rPr lang="es-ES" sz="2200" dirty="0" smtClean="0"/>
              <a:t>Mostrar </a:t>
            </a:r>
            <a:r>
              <a:rPr lang="es-ES" sz="2200" dirty="0"/>
              <a:t>la importancia de examinar las concepciones de los docentes universitarios en </a:t>
            </a:r>
            <a:r>
              <a:rPr lang="es-ES" sz="2200" dirty="0" smtClean="0"/>
              <a:t>estudios </a:t>
            </a:r>
            <a:r>
              <a:rPr lang="es-ES" sz="2200" dirty="0"/>
              <a:t>acerca de </a:t>
            </a:r>
            <a:r>
              <a:rPr lang="es-ES" sz="2200" dirty="0" smtClean="0"/>
              <a:t>procesos </a:t>
            </a:r>
            <a:r>
              <a:rPr lang="es-ES" sz="2200" dirty="0"/>
              <a:t>de formación profesional en el nivel superior. </a:t>
            </a:r>
            <a:endParaRPr lang="es-ES" sz="2200" dirty="0" smtClean="0"/>
          </a:p>
          <a:p>
            <a:endParaRPr lang="es-ES" sz="2100" dirty="0" smtClean="0"/>
          </a:p>
          <a:p>
            <a:pPr marL="0" indent="0">
              <a:buNone/>
            </a:pPr>
            <a:endParaRPr lang="es-ES" sz="2100" dirty="0" smtClean="0"/>
          </a:p>
        </p:txBody>
      </p:sp>
    </p:spTree>
    <p:extLst>
      <p:ext uri="{BB962C8B-B14F-4D97-AF65-F5344CB8AC3E}">
        <p14:creationId xmlns:p14="http://schemas.microsoft.com/office/powerpoint/2010/main" val="3554498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Marco teórico: </a:t>
            </a:r>
            <a:br>
              <a:rPr lang="es-AR" sz="2400" dirty="0" smtClean="0"/>
            </a:br>
            <a:r>
              <a:rPr lang="es-AR" sz="2400" dirty="0" smtClean="0"/>
              <a:t>concepciones y creencias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916832"/>
            <a:ext cx="6196405" cy="4320480"/>
          </a:xfrm>
        </p:spPr>
        <p:txBody>
          <a:bodyPr>
            <a:noAutofit/>
          </a:bodyPr>
          <a:lstStyle/>
          <a:p>
            <a:r>
              <a:rPr lang="es-ES" sz="2100" dirty="0" smtClean="0"/>
              <a:t>Concepciones: sistemas organizados </a:t>
            </a:r>
            <a:r>
              <a:rPr lang="es-ES" sz="2100" dirty="0"/>
              <a:t>de creencias (</a:t>
            </a:r>
            <a:r>
              <a:rPr lang="es-ES" sz="2100" dirty="0" err="1" smtClean="0"/>
              <a:t>Remesal</a:t>
            </a:r>
            <a:r>
              <a:rPr lang="es-ES" sz="2100" dirty="0" smtClean="0"/>
              <a:t>, 2006; </a:t>
            </a:r>
            <a:r>
              <a:rPr lang="es-ES" sz="2100" dirty="0" err="1" smtClean="0"/>
              <a:t>Moreano</a:t>
            </a:r>
            <a:r>
              <a:rPr lang="es-ES" sz="2100" dirty="0" smtClean="0"/>
              <a:t> </a:t>
            </a:r>
            <a:r>
              <a:rPr lang="es-ES" sz="2100" dirty="0"/>
              <a:t>et </a:t>
            </a:r>
            <a:r>
              <a:rPr lang="es-ES" sz="2100" dirty="0" smtClean="0"/>
              <a:t>al., 2008) </a:t>
            </a:r>
          </a:p>
          <a:p>
            <a:endParaRPr lang="es-ES" sz="2100" dirty="0" smtClean="0"/>
          </a:p>
          <a:p>
            <a:r>
              <a:rPr lang="es-ES" sz="2100" dirty="0" smtClean="0"/>
              <a:t>Creencias (</a:t>
            </a:r>
            <a:r>
              <a:rPr lang="es-ES" sz="2100" dirty="0" err="1"/>
              <a:t>Fives</a:t>
            </a:r>
            <a:r>
              <a:rPr lang="es-ES" sz="2100" dirty="0"/>
              <a:t> y </a:t>
            </a:r>
            <a:r>
              <a:rPr lang="es-ES" sz="2100" dirty="0" err="1"/>
              <a:t>Buehl</a:t>
            </a:r>
            <a:r>
              <a:rPr lang="es-ES" sz="2100" dirty="0"/>
              <a:t>, 2012</a:t>
            </a:r>
            <a:r>
              <a:rPr lang="es-ES" sz="2100" dirty="0" smtClean="0"/>
              <a:t>): </a:t>
            </a:r>
          </a:p>
          <a:p>
            <a:pPr>
              <a:buFontTx/>
              <a:buChar char="-"/>
            </a:pPr>
            <a:r>
              <a:rPr lang="es-ES" sz="2100" dirty="0" smtClean="0"/>
              <a:t>Filtros </a:t>
            </a:r>
            <a:r>
              <a:rPr lang="es-ES" sz="2100" dirty="0"/>
              <a:t>implícitos usados </a:t>
            </a:r>
            <a:r>
              <a:rPr lang="es-ES" sz="2100" dirty="0" smtClean="0"/>
              <a:t>en </a:t>
            </a:r>
            <a:r>
              <a:rPr lang="es-ES" sz="2100" dirty="0"/>
              <a:t>la evaluación de información nueva y de nuevas </a:t>
            </a:r>
            <a:r>
              <a:rPr lang="es-ES" sz="2100" dirty="0" smtClean="0"/>
              <a:t>experiencias</a:t>
            </a:r>
            <a:endParaRPr lang="es-ES" sz="2100" dirty="0"/>
          </a:p>
          <a:p>
            <a:pPr>
              <a:buFontTx/>
              <a:buChar char="-"/>
            </a:pPr>
            <a:endParaRPr lang="es-ES" sz="2100" dirty="0" smtClean="0"/>
          </a:p>
          <a:p>
            <a:pPr>
              <a:buFontTx/>
              <a:buChar char="-"/>
            </a:pPr>
            <a:r>
              <a:rPr lang="es-ES" sz="2100" dirty="0" smtClean="0"/>
              <a:t>Marcos </a:t>
            </a:r>
            <a:r>
              <a:rPr lang="es-ES" sz="2100" dirty="0"/>
              <a:t>que permiten conceptualizar y definir la naturaleza de un </a:t>
            </a:r>
            <a:r>
              <a:rPr lang="es-ES" sz="2100" dirty="0" smtClean="0"/>
              <a:t>problema</a:t>
            </a:r>
          </a:p>
          <a:p>
            <a:pPr>
              <a:buFontTx/>
              <a:buChar char="-"/>
            </a:pPr>
            <a:endParaRPr lang="es-ES" sz="2100" dirty="0" smtClean="0"/>
          </a:p>
          <a:p>
            <a:pPr>
              <a:buFontTx/>
              <a:buChar char="-"/>
            </a:pPr>
            <a:r>
              <a:rPr lang="es-ES" sz="2100" dirty="0" smtClean="0"/>
              <a:t>Constructos motivacionales</a:t>
            </a:r>
          </a:p>
          <a:p>
            <a:pPr>
              <a:buFontTx/>
              <a:buChar char="-"/>
            </a:pPr>
            <a:endParaRPr lang="es-ES" sz="2100" dirty="0"/>
          </a:p>
          <a:p>
            <a:endParaRPr lang="es-ES" sz="2100" dirty="0"/>
          </a:p>
          <a:p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3014856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400" dirty="0" smtClean="0"/>
              <a:t>Supuesto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2200" dirty="0" smtClean="0"/>
              <a:t>La </a:t>
            </a:r>
            <a:r>
              <a:rPr lang="es-ES" sz="2200" dirty="0"/>
              <a:t>relación entre las creencias del profesor y sus prácticas es </a:t>
            </a:r>
            <a:r>
              <a:rPr lang="es-ES" sz="2200" dirty="0" smtClean="0"/>
              <a:t>significativa </a:t>
            </a:r>
            <a:endParaRPr lang="es-ES" sz="2200" dirty="0" smtClean="0"/>
          </a:p>
          <a:p>
            <a:endParaRPr lang="es-ES" sz="2200" dirty="0" smtClean="0"/>
          </a:p>
          <a:p>
            <a:r>
              <a:rPr lang="es-ES" sz="2200" dirty="0" smtClean="0"/>
              <a:t>Esto </a:t>
            </a:r>
            <a:r>
              <a:rPr lang="es-ES" sz="2200" dirty="0"/>
              <a:t>se acrecentaría en el caso de los docentes universitarios </a:t>
            </a:r>
            <a:r>
              <a:rPr lang="es-ES" sz="2200" dirty="0" smtClean="0"/>
              <a:t>(Estévez-</a:t>
            </a:r>
            <a:r>
              <a:rPr lang="es-ES" sz="2200" dirty="0" err="1" smtClean="0"/>
              <a:t>Nenninger</a:t>
            </a:r>
            <a:r>
              <a:rPr lang="es-ES" sz="2200" dirty="0" smtClean="0"/>
              <a:t> </a:t>
            </a:r>
            <a:r>
              <a:rPr lang="es-ES" sz="2200" dirty="0"/>
              <a:t>et al</a:t>
            </a:r>
            <a:r>
              <a:rPr lang="es-ES" sz="2200" dirty="0" smtClean="0"/>
              <a:t>.,2014; </a:t>
            </a:r>
            <a:r>
              <a:rPr lang="es-ES" sz="2200" dirty="0"/>
              <a:t>Moreno y </a:t>
            </a:r>
            <a:r>
              <a:rPr lang="es-ES" sz="2200" dirty="0" err="1" smtClean="0"/>
              <a:t>Azcárate</a:t>
            </a:r>
            <a:r>
              <a:rPr lang="es-ES" sz="2200" dirty="0" smtClean="0"/>
              <a:t>, 2003</a:t>
            </a:r>
            <a:r>
              <a:rPr lang="es-ES" sz="2200" dirty="0" smtClean="0"/>
              <a:t>) </a:t>
            </a:r>
            <a:endParaRPr lang="es-ES" sz="2200" dirty="0"/>
          </a:p>
          <a:p>
            <a:endParaRPr lang="es-ES" sz="2200" dirty="0" smtClean="0"/>
          </a:p>
          <a:p>
            <a:pPr marL="0" indent="0" algn="ctr">
              <a:buNone/>
            </a:pPr>
            <a:r>
              <a:rPr lang="es-ES" sz="2200" dirty="0" smtClean="0"/>
              <a:t>Sin embargo, </a:t>
            </a:r>
          </a:p>
          <a:p>
            <a:pPr marL="0" indent="0" algn="ctr">
              <a:buNone/>
            </a:pPr>
            <a:r>
              <a:rPr lang="es-ES" sz="2200" dirty="0" smtClean="0"/>
              <a:t>pocos </a:t>
            </a:r>
            <a:r>
              <a:rPr lang="es-ES" sz="2200" dirty="0" smtClean="0"/>
              <a:t>trabajos </a:t>
            </a:r>
            <a:r>
              <a:rPr lang="es-ES" sz="2200" dirty="0"/>
              <a:t>centrados en las creencias de los </a:t>
            </a:r>
            <a:r>
              <a:rPr lang="es-ES" sz="2200" dirty="0" smtClean="0"/>
              <a:t>profesores universitarios</a:t>
            </a:r>
            <a:endParaRPr lang="es-ES" sz="2200" dirty="0"/>
          </a:p>
          <a:p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255692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Estudio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132856"/>
            <a:ext cx="6196405" cy="3888432"/>
          </a:xfrm>
        </p:spPr>
        <p:txBody>
          <a:bodyPr>
            <a:noAutofit/>
          </a:bodyPr>
          <a:lstStyle/>
          <a:p>
            <a:r>
              <a:rPr lang="es-ES" sz="2200" dirty="0"/>
              <a:t>Análisis cualitativo de </a:t>
            </a:r>
            <a:r>
              <a:rPr lang="es-ES" sz="2200" dirty="0" smtClean="0"/>
              <a:t>entrevistas </a:t>
            </a:r>
            <a:r>
              <a:rPr lang="es-ES" sz="2200" dirty="0" err="1"/>
              <a:t>semi</a:t>
            </a:r>
            <a:r>
              <a:rPr lang="es-ES" sz="2200" dirty="0"/>
              <a:t>-estructuradas </a:t>
            </a:r>
            <a:r>
              <a:rPr lang="es-ES" sz="2200" dirty="0" smtClean="0"/>
              <a:t>a </a:t>
            </a:r>
            <a:r>
              <a:rPr lang="es-ES" sz="2200" dirty="0"/>
              <a:t>docentes de seis carreras de diferentes áreas disciplinares de la </a:t>
            </a:r>
            <a:r>
              <a:rPr lang="es-ES" sz="2200" dirty="0" err="1" smtClean="0"/>
              <a:t>UNCo</a:t>
            </a:r>
            <a:r>
              <a:rPr lang="es-ES" sz="2200" dirty="0" smtClean="0"/>
              <a:t> </a:t>
            </a:r>
          </a:p>
          <a:p>
            <a:endParaRPr lang="es-ES" sz="2200" dirty="0" smtClean="0"/>
          </a:p>
          <a:p>
            <a:r>
              <a:rPr lang="es-ES" sz="2200" dirty="0" smtClean="0"/>
              <a:t>Construcción de </a:t>
            </a:r>
            <a:r>
              <a:rPr lang="es-ES" sz="2200" dirty="0"/>
              <a:t>conocimiento acerca de </a:t>
            </a:r>
            <a:r>
              <a:rPr lang="es-ES" sz="2200" dirty="0" smtClean="0"/>
              <a:t>aspectos </a:t>
            </a:r>
            <a:r>
              <a:rPr lang="es-ES" sz="2200" dirty="0"/>
              <a:t>que, aunque estrechamente relacionados, exceden ampliamente el objetivo central del </a:t>
            </a:r>
            <a:r>
              <a:rPr lang="es-ES" sz="2200" dirty="0" smtClean="0"/>
              <a:t>proyecto de investigación</a:t>
            </a:r>
            <a:endParaRPr lang="es-ES" sz="2200" dirty="0"/>
          </a:p>
        </p:txBody>
      </p:sp>
    </p:spTree>
    <p:extLst>
      <p:ext uri="{BB962C8B-B14F-4D97-AF65-F5344CB8AC3E}">
        <p14:creationId xmlns:p14="http://schemas.microsoft.com/office/powerpoint/2010/main" val="410511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700" dirty="0"/>
              <a:t>Hallazgos más </a:t>
            </a:r>
            <a:r>
              <a:rPr lang="es-ES" sz="2700" dirty="0" smtClean="0"/>
              <a:t>significativos</a:t>
            </a:r>
            <a:r>
              <a:rPr lang="es-ES" dirty="0"/>
              <a:t/>
            </a:r>
            <a:br>
              <a:rPr lang="es-E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628800"/>
            <a:ext cx="6196405" cy="4248472"/>
          </a:xfrm>
        </p:spPr>
        <p:txBody>
          <a:bodyPr>
            <a:noAutofit/>
          </a:bodyPr>
          <a:lstStyle/>
          <a:p>
            <a:r>
              <a:rPr lang="es-ES" sz="2200" dirty="0"/>
              <a:t>Criterios </a:t>
            </a:r>
            <a:r>
              <a:rPr lang="es-ES" sz="2200" dirty="0" smtClean="0"/>
              <a:t>para </a:t>
            </a:r>
            <a:r>
              <a:rPr lang="es-ES" sz="2200" dirty="0"/>
              <a:t>la selección de material </a:t>
            </a:r>
            <a:r>
              <a:rPr lang="es-ES" sz="2200" dirty="0" smtClean="0"/>
              <a:t>bibliográfico</a:t>
            </a:r>
            <a:endParaRPr lang="es-ES" sz="2200" dirty="0"/>
          </a:p>
          <a:p>
            <a:r>
              <a:rPr lang="es-ES" sz="2200" dirty="0" smtClean="0"/>
              <a:t>Dificultades </a:t>
            </a:r>
            <a:r>
              <a:rPr lang="es-ES" sz="2200" dirty="0"/>
              <a:t>y desafíos </a:t>
            </a:r>
            <a:r>
              <a:rPr lang="es-ES" sz="2200" dirty="0" smtClean="0"/>
              <a:t>del proceso de selección</a:t>
            </a:r>
          </a:p>
          <a:p>
            <a:r>
              <a:rPr lang="es-ES" sz="2200" dirty="0" smtClean="0"/>
              <a:t>Roles de los docentes </a:t>
            </a:r>
            <a:endParaRPr lang="es-ES" sz="2200" dirty="0"/>
          </a:p>
          <a:p>
            <a:r>
              <a:rPr lang="es-ES" sz="2200" dirty="0" smtClean="0"/>
              <a:t>Dificultades </a:t>
            </a:r>
            <a:r>
              <a:rPr lang="es-ES" sz="2200" dirty="0"/>
              <a:t>para la formación de profesionales críticos en el nivel </a:t>
            </a:r>
            <a:r>
              <a:rPr lang="es-ES" sz="2200" dirty="0" smtClean="0"/>
              <a:t>superior </a:t>
            </a:r>
            <a:endParaRPr lang="es-ES" sz="2200" dirty="0"/>
          </a:p>
          <a:p>
            <a:r>
              <a:rPr lang="es-ES" sz="2200" dirty="0" smtClean="0"/>
              <a:t>Desafíos </a:t>
            </a:r>
            <a:r>
              <a:rPr lang="es-ES" sz="2200" dirty="0"/>
              <a:t>relacionados con el uso de herramientas </a:t>
            </a:r>
            <a:r>
              <a:rPr lang="es-ES" sz="2200" dirty="0" smtClean="0"/>
              <a:t>tecnológicas </a:t>
            </a:r>
            <a:endParaRPr lang="es-ES" sz="2200" dirty="0"/>
          </a:p>
          <a:p>
            <a:endParaRPr lang="es-ES" sz="2200" dirty="0" smtClean="0"/>
          </a:p>
          <a:p>
            <a:endParaRPr lang="es-ES" sz="2200" dirty="0"/>
          </a:p>
          <a:p>
            <a:pPr marL="0" indent="0" algn="ctr">
              <a:buNone/>
            </a:pPr>
            <a:r>
              <a:rPr lang="es-ES" sz="2200" dirty="0"/>
              <a:t>Importancia de indagar en las concepciones de los docentes </a:t>
            </a:r>
            <a:r>
              <a:rPr lang="es-ES" sz="2200" dirty="0" smtClean="0"/>
              <a:t>universitarios</a:t>
            </a:r>
            <a:endParaRPr lang="es-ES" sz="2200" dirty="0"/>
          </a:p>
          <a:p>
            <a:endParaRPr lang="en-US" sz="2200" dirty="0"/>
          </a:p>
        </p:txBody>
      </p:sp>
      <p:sp>
        <p:nvSpPr>
          <p:cNvPr id="4" name="Down Arrow 3"/>
          <p:cNvSpPr/>
          <p:nvPr/>
        </p:nvSpPr>
        <p:spPr>
          <a:xfrm>
            <a:off x="4266824" y="4797152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415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 fontScale="90000"/>
          </a:bodyPr>
          <a:lstStyle/>
          <a:p>
            <a:r>
              <a:rPr lang="es-ES" sz="2700" dirty="0"/>
              <a:t>Criterios para la selección de material bibliográfico</a:t>
            </a:r>
            <a:r>
              <a:rPr lang="es-ES" dirty="0"/>
              <a:t/>
            </a:r>
            <a:br>
              <a:rPr lang="es-E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340768"/>
            <a:ext cx="6196405" cy="4608512"/>
          </a:xfrm>
        </p:spPr>
        <p:txBody>
          <a:bodyPr>
            <a:noAutofit/>
          </a:bodyPr>
          <a:lstStyle/>
          <a:p>
            <a:r>
              <a:rPr lang="es-ES" sz="2000" dirty="0" smtClean="0"/>
              <a:t>Trabajos </a:t>
            </a:r>
            <a:r>
              <a:rPr lang="es-ES" sz="2000" dirty="0"/>
              <a:t>fundacionales de la </a:t>
            </a:r>
            <a:r>
              <a:rPr lang="es-ES" sz="2000" dirty="0" smtClean="0"/>
              <a:t>especialidad</a:t>
            </a:r>
            <a:endParaRPr lang="es-ES" sz="2000" dirty="0"/>
          </a:p>
          <a:p>
            <a:r>
              <a:rPr lang="es-ES" sz="2000" dirty="0" smtClean="0"/>
              <a:t>Referentes </a:t>
            </a:r>
            <a:r>
              <a:rPr lang="es-ES" sz="2000" dirty="0"/>
              <a:t>en el campo de </a:t>
            </a:r>
            <a:r>
              <a:rPr lang="es-ES" sz="2000" dirty="0" smtClean="0"/>
              <a:t>estudio</a:t>
            </a:r>
            <a:endParaRPr lang="es-ES" sz="2000" dirty="0"/>
          </a:p>
          <a:p>
            <a:r>
              <a:rPr lang="es-ES" sz="2000" dirty="0" smtClean="0"/>
              <a:t>Pertinencia </a:t>
            </a:r>
            <a:r>
              <a:rPr lang="es-ES" sz="2000" dirty="0"/>
              <a:t>de la </a:t>
            </a:r>
            <a:r>
              <a:rPr lang="es-ES" sz="2000" dirty="0" smtClean="0"/>
              <a:t>temática</a:t>
            </a:r>
            <a:endParaRPr lang="es-ES" sz="2000" dirty="0"/>
          </a:p>
          <a:p>
            <a:r>
              <a:rPr lang="es-ES" sz="2000" dirty="0" smtClean="0"/>
              <a:t>Múltiples </a:t>
            </a:r>
            <a:r>
              <a:rPr lang="es-ES" sz="2000" dirty="0"/>
              <a:t>definiciones de conceptos teóricos </a:t>
            </a:r>
            <a:r>
              <a:rPr lang="es-ES" sz="2000" dirty="0" smtClean="0"/>
              <a:t>clave</a:t>
            </a:r>
            <a:endParaRPr lang="es-ES" sz="2000" dirty="0"/>
          </a:p>
          <a:p>
            <a:r>
              <a:rPr lang="es-ES" sz="2000" dirty="0" smtClean="0"/>
              <a:t>Rigurosidad </a:t>
            </a:r>
            <a:r>
              <a:rPr lang="es-ES" sz="2000" dirty="0"/>
              <a:t>de las investigaciones </a:t>
            </a:r>
            <a:r>
              <a:rPr lang="es-ES" sz="2000" dirty="0" smtClean="0"/>
              <a:t>referenciadas</a:t>
            </a:r>
            <a:endParaRPr lang="es-ES" sz="2000" dirty="0"/>
          </a:p>
          <a:p>
            <a:r>
              <a:rPr lang="es-ES" sz="2000" dirty="0" smtClean="0"/>
              <a:t>Calidad </a:t>
            </a:r>
            <a:r>
              <a:rPr lang="es-ES" sz="2000" dirty="0"/>
              <a:t>y </a:t>
            </a:r>
            <a:r>
              <a:rPr lang="es-ES" sz="2000" dirty="0" smtClean="0"/>
              <a:t>novedad de la investigación</a:t>
            </a:r>
            <a:endParaRPr lang="es-ES" sz="2000" dirty="0"/>
          </a:p>
          <a:p>
            <a:r>
              <a:rPr lang="es-ES" sz="2000" dirty="0" smtClean="0"/>
              <a:t>Calidad</a:t>
            </a:r>
            <a:r>
              <a:rPr lang="es-ES" sz="2000" dirty="0"/>
              <a:t>, </a:t>
            </a:r>
            <a:r>
              <a:rPr lang="es-ES" sz="2000" dirty="0" smtClean="0"/>
              <a:t>legitimidad, </a:t>
            </a:r>
            <a:r>
              <a:rPr lang="es-ES" sz="2000" dirty="0"/>
              <a:t>y nivel de impacto de </a:t>
            </a:r>
            <a:r>
              <a:rPr lang="es-ES" sz="2000" dirty="0" smtClean="0"/>
              <a:t>publicación</a:t>
            </a:r>
            <a:endParaRPr lang="es-ES" sz="2000" dirty="0"/>
          </a:p>
          <a:p>
            <a:r>
              <a:rPr lang="es-ES" sz="2000" dirty="0" smtClean="0"/>
              <a:t>V</a:t>
            </a:r>
            <a:r>
              <a:rPr lang="es-ES" sz="2000" dirty="0" smtClean="0"/>
              <a:t>ariedad </a:t>
            </a:r>
            <a:r>
              <a:rPr lang="es-ES" sz="2000" dirty="0"/>
              <a:t>de ideas y </a:t>
            </a:r>
            <a:r>
              <a:rPr lang="es-ES" sz="2000" dirty="0" smtClean="0"/>
              <a:t>perspectivas</a:t>
            </a:r>
            <a:endParaRPr lang="es-ES" sz="2000" dirty="0"/>
          </a:p>
          <a:p>
            <a:r>
              <a:rPr lang="es-ES" sz="2000" dirty="0" smtClean="0"/>
              <a:t>Conocimiento de producción </a:t>
            </a:r>
            <a:r>
              <a:rPr lang="es-ES" sz="2000" dirty="0"/>
              <a:t>científica </a:t>
            </a:r>
            <a:r>
              <a:rPr lang="es-ES" sz="2000" dirty="0" smtClean="0"/>
              <a:t>internacional</a:t>
            </a:r>
            <a:endParaRPr lang="es-ES" sz="2000" dirty="0"/>
          </a:p>
          <a:p>
            <a:r>
              <a:rPr lang="es-ES" sz="2000" dirty="0" err="1" smtClean="0"/>
              <a:t>Visibilización</a:t>
            </a:r>
            <a:r>
              <a:rPr lang="es-ES" sz="2000" dirty="0" smtClean="0"/>
              <a:t> de publicaciones </a:t>
            </a:r>
            <a:r>
              <a:rPr lang="es-ES" sz="2000" dirty="0"/>
              <a:t>de la cátedra, </a:t>
            </a:r>
            <a:r>
              <a:rPr lang="es-ES" sz="2000" dirty="0" smtClean="0"/>
              <a:t>de </a:t>
            </a:r>
            <a:r>
              <a:rPr lang="es-ES" sz="2000" dirty="0"/>
              <a:t>la institución, o de otras universidades del </a:t>
            </a:r>
            <a:r>
              <a:rPr lang="es-ES" sz="2000" dirty="0" smtClean="0"/>
              <a:t>país</a:t>
            </a:r>
            <a:endParaRPr lang="es-ES" sz="2000" dirty="0"/>
          </a:p>
          <a:p>
            <a:endParaRPr lang="es-ES" sz="2100" dirty="0" smtClean="0"/>
          </a:p>
        </p:txBody>
      </p:sp>
    </p:spTree>
    <p:extLst>
      <p:ext uri="{BB962C8B-B14F-4D97-AF65-F5344CB8AC3E}">
        <p14:creationId xmlns:p14="http://schemas.microsoft.com/office/powerpoint/2010/main" val="3325306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Otros factores que influyen la selección de material bibliográfico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204864"/>
            <a:ext cx="6196405" cy="3312368"/>
          </a:xfrm>
        </p:spPr>
        <p:txBody>
          <a:bodyPr>
            <a:normAutofit fontScale="62500" lnSpcReduction="20000"/>
          </a:bodyPr>
          <a:lstStyle/>
          <a:p>
            <a:r>
              <a:rPr lang="es-ES" sz="3500" dirty="0" smtClean="0"/>
              <a:t>Preferencia por textos </a:t>
            </a:r>
            <a:r>
              <a:rPr lang="es-ES" sz="3500" dirty="0"/>
              <a:t>pertenecientes a géneros discursivos exclusivos de las </a:t>
            </a:r>
            <a:r>
              <a:rPr lang="es-ES" sz="3500" dirty="0" smtClean="0"/>
              <a:t>disciplinas</a:t>
            </a:r>
          </a:p>
          <a:p>
            <a:pPr marL="0" indent="0">
              <a:buNone/>
            </a:pPr>
            <a:endParaRPr lang="es-ES" sz="3500" dirty="0" smtClean="0"/>
          </a:p>
          <a:p>
            <a:r>
              <a:rPr lang="es-ES" sz="3500" dirty="0" smtClean="0"/>
              <a:t>Otros factores:</a:t>
            </a:r>
            <a:endParaRPr lang="es-ES" sz="3500" dirty="0" smtClean="0"/>
          </a:p>
          <a:p>
            <a:pPr marL="0" indent="0">
              <a:buNone/>
            </a:pPr>
            <a:endParaRPr lang="es-ES" sz="3500" dirty="0" smtClean="0"/>
          </a:p>
          <a:p>
            <a:pPr>
              <a:buFontTx/>
              <a:buChar char="-"/>
            </a:pPr>
            <a:r>
              <a:rPr lang="es-ES" sz="3500" dirty="0" smtClean="0"/>
              <a:t>año </a:t>
            </a:r>
            <a:r>
              <a:rPr lang="es-ES" sz="3500" dirty="0"/>
              <a:t>de la carrera </a:t>
            </a:r>
            <a:endParaRPr lang="es-ES" sz="3500" dirty="0" smtClean="0"/>
          </a:p>
          <a:p>
            <a:pPr>
              <a:buFontTx/>
              <a:buChar char="-"/>
            </a:pPr>
            <a:r>
              <a:rPr lang="es-ES" sz="3500" dirty="0" smtClean="0"/>
              <a:t>nivel </a:t>
            </a:r>
            <a:r>
              <a:rPr lang="es-ES" sz="3500" dirty="0"/>
              <a:t>de dificultad </a:t>
            </a:r>
            <a:r>
              <a:rPr lang="es-ES" sz="3500" dirty="0" smtClean="0"/>
              <a:t>de </a:t>
            </a:r>
            <a:r>
              <a:rPr lang="es-ES" sz="3500" dirty="0"/>
              <a:t>los </a:t>
            </a:r>
            <a:r>
              <a:rPr lang="es-ES" sz="3500" dirty="0" smtClean="0"/>
              <a:t>géneros discursivos </a:t>
            </a:r>
            <a:endParaRPr lang="es-ES" sz="3500" dirty="0"/>
          </a:p>
          <a:p>
            <a:pPr>
              <a:buFontTx/>
              <a:buChar char="-"/>
            </a:pPr>
            <a:r>
              <a:rPr lang="es-ES" sz="3500" dirty="0" smtClean="0"/>
              <a:t>dificultad </a:t>
            </a:r>
            <a:r>
              <a:rPr lang="es-ES" sz="3500" dirty="0"/>
              <a:t>de acceso a </a:t>
            </a:r>
            <a:r>
              <a:rPr lang="es-ES" sz="3500" dirty="0" smtClean="0"/>
              <a:t>recursos </a:t>
            </a:r>
            <a:r>
              <a:rPr lang="es-ES" sz="3500" dirty="0" smtClean="0"/>
              <a:t>digitales</a:t>
            </a:r>
            <a:endParaRPr lang="es-ES" sz="3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7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Selección de material bibliográfico: dificultades y desafíos </a:t>
            </a:r>
            <a:br>
              <a:rPr lang="es-E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700808"/>
            <a:ext cx="6196405" cy="4248472"/>
          </a:xfrm>
        </p:spPr>
        <p:txBody>
          <a:bodyPr>
            <a:noAutofit/>
          </a:bodyPr>
          <a:lstStyle/>
          <a:p>
            <a:r>
              <a:rPr lang="es-ES" sz="2200" dirty="0" smtClean="0"/>
              <a:t>Dificultad para la integración a la cultura escrita disciplinar </a:t>
            </a:r>
          </a:p>
          <a:p>
            <a:endParaRPr lang="es-ES" sz="2200" dirty="0" smtClean="0"/>
          </a:p>
          <a:p>
            <a:r>
              <a:rPr lang="es-ES" sz="2200" smtClean="0"/>
              <a:t>Ciertos </a:t>
            </a:r>
            <a:r>
              <a:rPr lang="es-ES" sz="2200" dirty="0" smtClean="0"/>
              <a:t>géneros discursivos presentan obstáculos para su comprensión, particularmente en los primeros años de formación universitaria: </a:t>
            </a:r>
          </a:p>
          <a:p>
            <a:pPr>
              <a:buFontTx/>
              <a:buChar char="-"/>
            </a:pPr>
            <a:r>
              <a:rPr lang="es-ES" sz="2200" dirty="0" smtClean="0"/>
              <a:t>densidad informativa</a:t>
            </a:r>
          </a:p>
          <a:p>
            <a:pPr>
              <a:buFontTx/>
              <a:buChar char="-"/>
            </a:pPr>
            <a:r>
              <a:rPr lang="es-ES" sz="2200" dirty="0" smtClean="0"/>
              <a:t>especificidad de los contenidos</a:t>
            </a:r>
          </a:p>
          <a:p>
            <a:pPr>
              <a:buFontTx/>
              <a:buChar char="-"/>
            </a:pPr>
            <a:r>
              <a:rPr lang="es-ES" sz="2200" dirty="0" smtClean="0"/>
              <a:t>nivel formal, por ejemplo uso de vocabulario técnico específico de las diferentes disciplinas </a:t>
            </a:r>
          </a:p>
          <a:p>
            <a:pPr>
              <a:buFontTx/>
              <a:buChar char="-"/>
            </a:pPr>
            <a:endParaRPr lang="es-ES" sz="2100" dirty="0" smtClean="0"/>
          </a:p>
        </p:txBody>
      </p:sp>
      <p:sp>
        <p:nvSpPr>
          <p:cNvPr id="4" name="Down Arrow 3"/>
          <p:cNvSpPr/>
          <p:nvPr/>
        </p:nvSpPr>
        <p:spPr>
          <a:xfrm>
            <a:off x="4355976" y="2276872"/>
            <a:ext cx="432048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713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366</TotalTime>
  <Words>1161</Words>
  <Application>Microsoft Office PowerPoint</Application>
  <PresentationFormat>On-screen Show (4:3)</PresentationFormat>
  <Paragraphs>116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Pushpin</vt:lpstr>
      <vt:lpstr>Concepciones de los docentes universitarios acerca de los procesos de formación en el nivel superior: algunas reflexiones sobre nuestras propias prácticas de investigación</vt:lpstr>
      <vt:lpstr>Propósito del trabajo</vt:lpstr>
      <vt:lpstr>Marco teórico:  concepciones y creencias</vt:lpstr>
      <vt:lpstr>Supuesto</vt:lpstr>
      <vt:lpstr>Estudio</vt:lpstr>
      <vt:lpstr>Hallazgos más significativos </vt:lpstr>
      <vt:lpstr>Criterios para la selección de material bibliográfico </vt:lpstr>
      <vt:lpstr>Otros factores que influyen la selección de material bibliográfico</vt:lpstr>
      <vt:lpstr>Selección de material bibliográfico: dificultades y desafíos  </vt:lpstr>
      <vt:lpstr>PowerPoint Presentation</vt:lpstr>
      <vt:lpstr>Roles adoptados por los docentes durante la selección de material bibliográfico  </vt:lpstr>
      <vt:lpstr>El desarrollo de la literacidad crítica en la formación de profesionales críticos </vt:lpstr>
      <vt:lpstr>PowerPoint Presentation</vt:lpstr>
      <vt:lpstr>Uso de herramientas tecnológicas y literacidad digital  </vt:lpstr>
      <vt:lpstr>PowerPoint Presentation</vt:lpstr>
      <vt:lpstr>Conclusiones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Concepciones de los docentes universitarios acerca de los procesos de formación en el nivel superior: algunas reflexiones sobre nuestras propias prácticas de investigación</dc:title>
  <dc:creator>Reina Himelfarb</dc:creator>
  <cp:lastModifiedBy>Reina Himelfarb</cp:lastModifiedBy>
  <cp:revision>21</cp:revision>
  <dcterms:created xsi:type="dcterms:W3CDTF">2019-11-25T14:27:06Z</dcterms:created>
  <dcterms:modified xsi:type="dcterms:W3CDTF">2019-12-01T17:27:20Z</dcterms:modified>
</cp:coreProperties>
</file>