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3" r:id="rId3"/>
    <p:sldId id="279" r:id="rId4"/>
    <p:sldId id="274" r:id="rId5"/>
    <p:sldId id="275" r:id="rId6"/>
    <p:sldId id="277" r:id="rId7"/>
    <p:sldId id="280" r:id="rId8"/>
    <p:sldId id="281" r:id="rId9"/>
    <p:sldId id="282" r:id="rId10"/>
    <p:sldId id="283" r:id="rId11"/>
    <p:sldId id="278" r:id="rId12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00" autoAdjust="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325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B6456EB-2494-43BE-AB2F-686BDF1FB2B3}" type="datetime1">
              <a:rPr lang="es-ES" smtClean="0"/>
              <a:t>03/12/2019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F6ED2-33EE-4FB6-9B92-09BE2F126EE0}" type="datetime1">
              <a:rPr lang="es-ES" noProof="0" smtClean="0"/>
              <a:t>03/12/2019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930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5087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0374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334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9900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5250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446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5" name="Rectángulo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C1FA4C-13DC-4E83-AC1A-450CF7D4DD90}" type="datetime1">
              <a:rPr lang="es-ES" noProof="0" smtClean="0"/>
              <a:t>03/12/2019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s-ES" noProof="0"/>
              <a:t>‹Nº›</a:t>
            </a:fld>
            <a:endParaRPr lang="es-ES" noProof="0" dirty="0"/>
          </a:p>
        </p:txBody>
      </p:sp>
      <p:sp useBgFill="1">
        <p:nvSpPr>
          <p:cNvPr id="20" name="Forma libre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2DB6E8-C55F-4DFA-8257-C16B7AAA0028}" type="datetime1">
              <a:rPr lang="es-ES" noProof="0" smtClean="0"/>
              <a:t>03/12/2019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s-ES" noProof="0"/>
              <a:t>‹Nº›</a:t>
            </a:fld>
            <a:endParaRPr lang="es-E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Forma libre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0B89F7-E6A9-480E-A519-7A1275667270}" type="datetime1">
              <a:rPr lang="es-ES" noProof="0" smtClean="0"/>
              <a:t>03/12/2019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s-ES" noProof="0"/>
              <a:t>‹Nº›</a:t>
            </a:fld>
            <a:endParaRPr lang="es-E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8763B8-FF89-4966-B5F6-C9672D979E19}" type="datetime1">
              <a:rPr lang="es-ES" noProof="0" smtClean="0"/>
              <a:t>03/12/2019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s-ES" noProof="0"/>
              <a:t>‹Nº›</a:t>
            </a:fld>
            <a:endParaRPr lang="es-E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76AEFD-7DA5-46B8-A435-D89851DFE18B}" type="datetime1">
              <a:rPr lang="es-ES" noProof="0" smtClean="0"/>
              <a:t>03/12/2019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16" name="Forma libre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EBB0AB-00EB-4F6B-9BDE-86FFFDFFC9E2}" type="datetime1">
              <a:rPr lang="es-ES" noProof="0" smtClean="0"/>
              <a:t>03/12/2019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s-ES" noProof="0"/>
              <a:t>‹Nº›</a:t>
            </a:fld>
            <a:endParaRPr lang="es-E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2757F1-A75B-4787-8BE0-856E61127F74}" type="datetime1">
              <a:rPr lang="es-ES" noProof="0" smtClean="0"/>
              <a:t>03/12/2019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s-ES" noProof="0"/>
              <a:t>‹Nº›</a:t>
            </a:fld>
            <a:endParaRPr lang="es-E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C009C0-D7A2-4910-8EAB-E9E00ABACA2E}" type="datetime1">
              <a:rPr lang="es-ES" noProof="0" smtClean="0"/>
              <a:t>03/12/2019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s-ES" noProof="0"/>
              <a:t>‹Nº›</a:t>
            </a:fld>
            <a:endParaRPr lang="es-E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76ED32-FFCE-4093-89F8-BF8D929FABF4}" type="datetime1">
              <a:rPr lang="es-ES" noProof="0" smtClean="0"/>
              <a:t>03/12/2019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s-ES" noProof="0"/>
              <a:t>‹Nº›</a:t>
            </a:fld>
            <a:endParaRPr lang="es-E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CE53E6-B54B-4B66-9759-C4E9336DC031}" type="datetime1">
              <a:rPr lang="es-ES" noProof="0" smtClean="0"/>
              <a:t>03/12/2019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s-ES" noProof="0"/>
              <a:t>‹Nº›</a:t>
            </a:fld>
            <a:endParaRPr lang="es-E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5CD582-A631-4F7A-8727-00190680B5FA}" type="datetime1">
              <a:rPr lang="es-ES" noProof="0" smtClean="0"/>
              <a:t>03/12/2019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s-ES" noProof="0"/>
              <a:t>‹Nº›</a:t>
            </a:fld>
            <a:endParaRPr lang="es-E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B46F03BC-7675-42FD-9EE3-8F70533A8569}" type="datetime1">
              <a:rPr lang="es-ES" noProof="0" smtClean="0"/>
              <a:t>03/12/2019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38" name="Forma libre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r>
              <a:rPr lang="es-AR" sz="4400" dirty="0">
                <a:latin typeface="Bahnschrift" panose="020B0502040204020203" pitchFamily="34" charset="0"/>
              </a:rPr>
              <a:t>“Mecanismos de selección de las escuelas de nivel secundario como factor de inequidad educativa. Caso de estudio de las escuelas de gestión pública de la ciudad de Bahía Blanca.”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Prof. (Lic.) </a:t>
            </a:r>
            <a:r>
              <a:rPr lang="es-ES" dirty="0" err="1" smtClean="0"/>
              <a:t>Bonino</a:t>
            </a:r>
            <a:r>
              <a:rPr lang="es-ES" dirty="0" smtClean="0"/>
              <a:t> Natalia</a:t>
            </a:r>
          </a:p>
          <a:p>
            <a:pPr rtl="0"/>
            <a:r>
              <a:rPr lang="es-ES" dirty="0" smtClean="0"/>
              <a:t>Prof. Llera Daniela</a:t>
            </a:r>
          </a:p>
          <a:p>
            <a:pPr rtl="0"/>
            <a:r>
              <a:rPr lang="es-ES" dirty="0" smtClean="0"/>
              <a:t>Lic. </a:t>
            </a:r>
            <a:r>
              <a:rPr lang="es-ES" dirty="0" err="1" smtClean="0"/>
              <a:t>Segurado</a:t>
            </a:r>
            <a:r>
              <a:rPr lang="es-ES" dirty="0" smtClean="0"/>
              <a:t> Valentina</a:t>
            </a:r>
            <a:endParaRPr lang="es-ES" dirty="0"/>
          </a:p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800" b="1" dirty="0" smtClean="0"/>
              <a:t>REFLEXIONES FINALES</a:t>
            </a:r>
            <a:endParaRPr lang="es-AR" sz="4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49796" y="1905000"/>
            <a:ext cx="11017223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dirty="0" smtClean="0"/>
              <a:t>Podemos </a:t>
            </a:r>
            <a:r>
              <a:rPr lang="es-AR" dirty="0"/>
              <a:t>pensar </a:t>
            </a:r>
            <a:r>
              <a:rPr lang="es-AR" dirty="0" smtClean="0"/>
              <a:t>que el factor humano es uno de los que “marcan la diferencia”:</a:t>
            </a:r>
          </a:p>
          <a:p>
            <a:r>
              <a:rPr lang="es-AR" dirty="0" smtClean="0"/>
              <a:t>El directivo </a:t>
            </a:r>
            <a:r>
              <a:rPr lang="es-AR" dirty="0"/>
              <a:t>de la escuela “</a:t>
            </a:r>
            <a:r>
              <a:rPr lang="es-AR" dirty="0" smtClean="0"/>
              <a:t>B” : los </a:t>
            </a:r>
            <a:r>
              <a:rPr lang="es-AR" dirty="0"/>
              <a:t>alumnos encuentran en los </a:t>
            </a:r>
            <a:r>
              <a:rPr lang="es-AR" b="1" dirty="0"/>
              <a:t>tutores</a:t>
            </a:r>
            <a:r>
              <a:rPr lang="es-AR" dirty="0"/>
              <a:t> un fuerte apoyo que en la mayoría de los casos contribuye a mejorar los indicadores de deserción. </a:t>
            </a:r>
            <a:r>
              <a:rPr lang="es-AR" dirty="0" smtClean="0"/>
              <a:t>También destaca el vínculo con el </a:t>
            </a:r>
            <a:r>
              <a:rPr lang="es-AR" b="1" dirty="0" smtClean="0"/>
              <a:t>equipo directivo </a:t>
            </a:r>
            <a:r>
              <a:rPr lang="es-AR" dirty="0" smtClean="0"/>
              <a:t>para mejorar situaciones de violencia y pertenencia escolar</a:t>
            </a:r>
          </a:p>
          <a:p>
            <a:r>
              <a:rPr lang="es-AR" dirty="0" smtClean="0"/>
              <a:t>El directivo de la escuela “A”: los alumnos que encuentran en el </a:t>
            </a:r>
            <a:r>
              <a:rPr lang="es-AR" b="1" dirty="0" smtClean="0"/>
              <a:t>grupo de docentes </a:t>
            </a:r>
            <a:r>
              <a:rPr lang="es-AR" dirty="0" smtClean="0"/>
              <a:t>una fuente de motivación mejoran su rendimiento académico</a:t>
            </a:r>
          </a:p>
          <a:p>
            <a:r>
              <a:rPr lang="es-AR" dirty="0" smtClean="0"/>
              <a:t>El directivo de la escuela “A” destaca la función del EOE y maestras integradoras, así también del equipo directivo para mejorar los “indicadores de rendimiento”</a:t>
            </a:r>
          </a:p>
          <a:p>
            <a:r>
              <a:rPr lang="es-AR" dirty="0" smtClean="0"/>
              <a:t>Dos de los tres directivos manifiestan la necesidad de articular/vincular con las familias y las organizaciones de los barrios de procedencia  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7706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Para seguir pensando…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¿Qué resultados arrojan las aulas de aceleración respecto a la equidad</a:t>
            </a:r>
            <a:r>
              <a:rPr lang="es-ES" dirty="0" smtClean="0"/>
              <a:t>?</a:t>
            </a:r>
          </a:p>
          <a:p>
            <a:pPr rtl="0"/>
            <a:r>
              <a:rPr lang="es-ES" dirty="0" smtClean="0"/>
              <a:t>¿Qué prácticas resultan efectivas en el proceso de inclusión escolar?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9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 dirty="0" smtClean="0"/>
              <a:t>Marco de la investigación y pertinencia</a:t>
            </a:r>
            <a:endParaRPr lang="es" dirty="0"/>
          </a:p>
        </p:txBody>
      </p:sp>
      <p:sp>
        <p:nvSpPr>
          <p:cNvPr id="14" name="Marcador de contenido 13"/>
          <p:cNvSpPr>
            <a:spLocks noGrp="1"/>
          </p:cNvSpPr>
          <p:nvPr>
            <p:ph idx="1"/>
          </p:nvPr>
        </p:nvSpPr>
        <p:spPr>
          <a:xfrm>
            <a:off x="0" y="1700808"/>
            <a:ext cx="11855052" cy="5040560"/>
          </a:xfrm>
        </p:spPr>
        <p:txBody>
          <a:bodyPr rtlCol="0">
            <a:normAutofit/>
          </a:bodyPr>
          <a:lstStyle/>
          <a:p>
            <a:r>
              <a:rPr lang="es-AR" dirty="0" smtClean="0"/>
              <a:t>(</a:t>
            </a:r>
            <a:r>
              <a:rPr lang="es-AR" dirty="0"/>
              <a:t>PGI) “Equidad educativa: Segmentación escolar en la localidad de Bahía Blanca” desarrollado desde el departamento de Economía de la Universidad Nacional Sur.</a:t>
            </a:r>
          </a:p>
          <a:p>
            <a:pPr marL="408305" lvl="1" indent="0">
              <a:buNone/>
            </a:pPr>
            <a:r>
              <a:rPr lang="es-AR" dirty="0" smtClean="0"/>
              <a:t>Factores que atentan </a:t>
            </a:r>
            <a:r>
              <a:rPr lang="es-AR" dirty="0"/>
              <a:t>contra la equidad </a:t>
            </a:r>
            <a:r>
              <a:rPr lang="es-AR" dirty="0" smtClean="0"/>
              <a:t>educativa a nivel externo (importancia </a:t>
            </a:r>
            <a:r>
              <a:rPr lang="es-AR" dirty="0"/>
              <a:t>de la educación para igualar </a:t>
            </a:r>
            <a:r>
              <a:rPr lang="es-AR" dirty="0" smtClean="0"/>
              <a:t>oportunidades), sino en el nivel interno  (condicionantes </a:t>
            </a:r>
            <a:r>
              <a:rPr lang="es-AR" dirty="0"/>
              <a:t>extraescolares en las posibilidades de acceso y éxito en las trayectorias educativas de los distintos grupos </a:t>
            </a:r>
            <a:r>
              <a:rPr lang="es-AR" dirty="0" smtClean="0"/>
              <a:t>sociales) </a:t>
            </a:r>
          </a:p>
          <a:p>
            <a:r>
              <a:rPr lang="es-AR" b="1" dirty="0" smtClean="0"/>
              <a:t>Pertinencia</a:t>
            </a:r>
          </a:p>
          <a:p>
            <a:pPr marL="0" indent="0" algn="ctr">
              <a:buNone/>
            </a:pPr>
            <a:r>
              <a:rPr lang="es-AR" sz="2000" dirty="0" smtClean="0"/>
              <a:t>El </a:t>
            </a:r>
            <a:r>
              <a:rPr lang="es-AR" sz="2000" dirty="0"/>
              <a:t>diseño de nuestro sistema </a:t>
            </a:r>
            <a:r>
              <a:rPr lang="es-AR" sz="2000" b="1" dirty="0"/>
              <a:t>educativo descansa sobre el lema de la </a:t>
            </a:r>
            <a:r>
              <a:rPr lang="es-AR" sz="2000" b="1" dirty="0" smtClean="0"/>
              <a:t>universalización </a:t>
            </a:r>
            <a:r>
              <a:rPr lang="es-AR" sz="2000" b="1" dirty="0"/>
              <a:t>e </a:t>
            </a:r>
            <a:r>
              <a:rPr lang="es-AR" sz="2000" b="1" dirty="0" smtClean="0"/>
              <a:t>igualdad</a:t>
            </a:r>
            <a:r>
              <a:rPr lang="es-AR" sz="2000" dirty="0" smtClean="0"/>
              <a:t> </a:t>
            </a:r>
          </a:p>
          <a:p>
            <a:pPr marL="0" indent="0" algn="ctr">
              <a:buNone/>
            </a:pPr>
            <a:endParaRPr lang="es-AR" sz="2000" dirty="0" smtClean="0"/>
          </a:p>
          <a:p>
            <a:pPr marL="0" indent="0" algn="ctr">
              <a:buNone/>
            </a:pPr>
            <a:r>
              <a:rPr lang="es-AR" sz="2000" dirty="0" smtClean="0"/>
              <a:t>Conformado por instituciones que </a:t>
            </a:r>
            <a:r>
              <a:rPr lang="es-AR" sz="2000" b="1" dirty="0" smtClean="0"/>
              <a:t>construyen procesos de selección </a:t>
            </a:r>
            <a:r>
              <a:rPr lang="es-AR" sz="2000" dirty="0" smtClean="0"/>
              <a:t>(inclusión/exclusión)</a:t>
            </a:r>
          </a:p>
          <a:p>
            <a:pPr marL="0" indent="0" algn="ctr">
              <a:buNone/>
            </a:pPr>
            <a:r>
              <a:rPr lang="es-AR" sz="2000" b="1" dirty="0" smtClean="0">
                <a:solidFill>
                  <a:schemeClr val="accent3">
                    <a:lumMod val="75000"/>
                  </a:schemeClr>
                </a:solidFill>
              </a:rPr>
              <a:t>Surge </a:t>
            </a:r>
            <a:r>
              <a:rPr lang="es-AR" sz="2000" b="1" dirty="0">
                <a:solidFill>
                  <a:schemeClr val="accent3">
                    <a:lumMod val="75000"/>
                  </a:schemeClr>
                </a:solidFill>
              </a:rPr>
              <a:t>la necesidad de analizar cuáles son los mecanismos que se construyen en las escuelas del nivel secundario de gestión </a:t>
            </a:r>
            <a:r>
              <a:rPr lang="es-AR" sz="2000" b="1" dirty="0" smtClean="0">
                <a:solidFill>
                  <a:schemeClr val="accent3">
                    <a:lumMod val="75000"/>
                  </a:schemeClr>
                </a:solidFill>
              </a:rPr>
              <a:t>pública (*) </a:t>
            </a:r>
            <a:r>
              <a:rPr lang="es-AR" sz="2000" b="1" dirty="0">
                <a:solidFill>
                  <a:schemeClr val="accent3">
                    <a:lumMod val="75000"/>
                  </a:schemeClr>
                </a:solidFill>
              </a:rPr>
              <a:t>respecto al ingreso y progresión de los alumnos, y que atentan contra la pretensión democratizadora de la educación</a:t>
            </a:r>
            <a:r>
              <a:rPr lang="es-AR" sz="2000" dirty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5662364" y="4365104"/>
            <a:ext cx="0" cy="57606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Objetivos y Metodología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dirty="0" smtClean="0"/>
              <a:t>Analizar </a:t>
            </a:r>
            <a:r>
              <a:rPr lang="es-AR" dirty="0"/>
              <a:t>cuáles son los mecanismos que se construyen en las escuelas del nivel secundario de gestión pública respecto al ingreso y progresión de los alumnos</a:t>
            </a:r>
          </a:p>
          <a:p>
            <a:r>
              <a:rPr lang="es-AR" dirty="0"/>
              <a:t>A</a:t>
            </a:r>
            <a:r>
              <a:rPr lang="es-AR" dirty="0" smtClean="0"/>
              <a:t>nalizar </a:t>
            </a:r>
            <a:r>
              <a:rPr lang="es-AR" dirty="0"/>
              <a:t>si las trayectorias escolares difieren en los casos presentados, para luego determinar en qué punto ayudan a atentar contra la equidad educativa que teóricamente sostiene el sistema educativo</a:t>
            </a:r>
          </a:p>
          <a:p>
            <a:pPr marL="0" indent="0">
              <a:buNone/>
            </a:pPr>
            <a:r>
              <a:rPr lang="es-AR" dirty="0"/>
              <a:t> </a:t>
            </a:r>
          </a:p>
          <a:p>
            <a:r>
              <a:rPr lang="es-AR" dirty="0" smtClean="0"/>
              <a:t>Metodología de corte cualitativo: entrevistas </a:t>
            </a:r>
            <a:r>
              <a:rPr lang="es-AR" dirty="0"/>
              <a:t>realizadas a los directivos de tres establecimientos educativos de gestión pública del nivel medio de la ciudad de Bahía </a:t>
            </a:r>
            <a:r>
              <a:rPr lang="es-AR" dirty="0" smtClean="0"/>
              <a:t>Blanca ubicadas en distintos radios. </a:t>
            </a:r>
          </a:p>
          <a:p>
            <a:pPr marL="0" indent="0">
              <a:buNone/>
            </a:pPr>
            <a:r>
              <a:rPr lang="es-AR" dirty="0"/>
              <a:t> </a:t>
            </a:r>
            <a:r>
              <a:rPr lang="es-AR" dirty="0" smtClean="0"/>
              <a:t>Aclaraciones: selección en función de la posibilidad del acceso al campo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4063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Caracterización de las escuelas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308512"/>
              </p:ext>
            </p:extLst>
          </p:nvPr>
        </p:nvGraphicFramePr>
        <p:xfrm>
          <a:off x="621804" y="1729897"/>
          <a:ext cx="11017224" cy="475056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193398"/>
                <a:gridCol w="4151009"/>
                <a:gridCol w="3672817"/>
              </a:tblGrid>
              <a:tr h="130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effectLst/>
                        </a:rPr>
                        <a:t>Caso A</a:t>
                      </a:r>
                      <a:endParaRPr lang="es-A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2" marR="46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</a:rPr>
                        <a:t>Caso B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2" marR="46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effectLst/>
                        </a:rPr>
                        <a:t>Caso C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2" marR="46512" marT="0" marB="0"/>
                </a:tc>
              </a:tr>
              <a:tr h="413645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1600" b="0" dirty="0">
                          <a:effectLst/>
                        </a:rPr>
                        <a:t>Se ubica en el centro de la ciudad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1600" b="0" dirty="0">
                          <a:effectLst/>
                        </a:rPr>
                        <a:t>Cuenta con tres turnos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1600" b="0" dirty="0">
                          <a:effectLst/>
                        </a:rPr>
                        <a:t>Funciona hace más de diez años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1600" b="0" dirty="0">
                          <a:effectLst/>
                        </a:rPr>
                        <a:t>Su actual  directivo se desempeña en el cargo hace 10 años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1600" b="0" dirty="0">
                          <a:effectLst/>
                        </a:rPr>
                        <a:t>Recibe alumnos procedentes de diferentes barrios de la ciudad</a:t>
                      </a:r>
                      <a:endParaRPr lang="es-A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2" marR="4651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1600" dirty="0">
                          <a:effectLst/>
                        </a:rPr>
                        <a:t>Se encuentra radicada en la periferia de la ciudad  (a más de 40 cuadras)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1600" dirty="0">
                          <a:effectLst/>
                        </a:rPr>
                        <a:t>Funciona en dos turnos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1600" dirty="0">
                          <a:effectLst/>
                        </a:rPr>
                        <a:t>Tiene menos de 10 años de antigüedad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1600" dirty="0">
                          <a:effectLst/>
                        </a:rPr>
                        <a:t>Su </a:t>
                      </a:r>
                      <a:r>
                        <a:rPr lang="es-AR" sz="1600" dirty="0" smtClean="0">
                          <a:effectLst/>
                        </a:rPr>
                        <a:t>directivo</a:t>
                      </a:r>
                      <a:r>
                        <a:rPr lang="es-AR" sz="1600" baseline="0" dirty="0" smtClean="0">
                          <a:effectLst/>
                        </a:rPr>
                        <a:t> en</a:t>
                      </a:r>
                      <a:r>
                        <a:rPr lang="es-AR" sz="1600" dirty="0" smtClean="0">
                          <a:effectLst/>
                        </a:rPr>
                        <a:t> </a:t>
                      </a:r>
                      <a:r>
                        <a:rPr lang="es-AR" sz="1600" dirty="0">
                          <a:effectLst/>
                        </a:rPr>
                        <a:t>función desde hace 3 años</a:t>
                      </a:r>
                      <a:r>
                        <a:rPr lang="es-AR" sz="160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1600" dirty="0" smtClean="0">
                          <a:effectLst/>
                        </a:rPr>
                        <a:t>Escuela</a:t>
                      </a:r>
                      <a:r>
                        <a:rPr lang="es-AR" sz="1600" baseline="0" dirty="0" smtClean="0">
                          <a:effectLst/>
                        </a:rPr>
                        <a:t> Promotora</a:t>
                      </a:r>
                      <a:endParaRPr lang="es-AR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1600" dirty="0">
                          <a:effectLst/>
                        </a:rPr>
                        <a:t>Se enmarca en la Propuesta pedagógica de escuelas promotoras de la Provincia de Buenos Aires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1600" dirty="0">
                          <a:effectLst/>
                        </a:rPr>
                        <a:t>Recibe matrícula de los barrios aledaños y de barrios y asentamientos más alejados por no existir otra escuela secundaria que funcione en cercanía.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1600" dirty="0">
                          <a:effectLst/>
                        </a:rPr>
                        <a:t>Sus alumnos son la primera generación que logra terminar el secundario en su núcleo familiar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2" marR="4651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1600" dirty="0">
                          <a:effectLst/>
                        </a:rPr>
                        <a:t>Funciona en la periferia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1600" dirty="0">
                          <a:effectLst/>
                        </a:rPr>
                        <a:t>Funciona en tres turnos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1600" dirty="0">
                          <a:effectLst/>
                        </a:rPr>
                        <a:t>Tiene más de 10 años de funcionamiento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1600" dirty="0">
                          <a:effectLst/>
                        </a:rPr>
                        <a:t>Su directivo se desempeña en la gestión de la institución hace 5 años.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1600" dirty="0"/>
                        <a:t>Recibe alumnos de sectores circundantes al establecimiento y de un barrio más alejado en particular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1600" dirty="0">
                          <a:effectLst/>
                        </a:rPr>
                        <a:t>Sus alumnos son la primera generación que logra terminar el secundario en su núcleo familiar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2" marR="4651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6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Categorías de Análisis</a:t>
            </a:r>
            <a:endParaRPr lang="es-ES" dirty="0"/>
          </a:p>
        </p:txBody>
      </p:sp>
      <p:sp>
        <p:nvSpPr>
          <p:cNvPr id="5" name="Marcador de posición de contenido 4"/>
          <p:cNvSpPr>
            <a:spLocks noGrp="1"/>
          </p:cNvSpPr>
          <p:nvPr>
            <p:ph sz="half" idx="1"/>
          </p:nvPr>
        </p:nvSpPr>
        <p:spPr>
          <a:xfrm>
            <a:off x="117749" y="1700808"/>
            <a:ext cx="5184576" cy="4471392"/>
          </a:xfrm>
        </p:spPr>
        <p:txBody>
          <a:bodyPr rtlCol="0">
            <a:normAutofit fontScale="92500" lnSpcReduction="20000"/>
          </a:bodyPr>
          <a:lstStyle/>
          <a:p>
            <a:pPr marL="0" indent="0" algn="ctr" rtl="0">
              <a:buNone/>
            </a:pPr>
            <a:r>
              <a:rPr lang="es-ES" sz="3200" b="1" u="sng" dirty="0" smtClean="0">
                <a:solidFill>
                  <a:schemeClr val="accent3">
                    <a:lumMod val="75000"/>
                  </a:schemeClr>
                </a:solidFill>
              </a:rPr>
              <a:t>Mecanismos de ingreso</a:t>
            </a:r>
          </a:p>
          <a:p>
            <a:pPr marL="0" indent="0" rtl="0">
              <a:buNone/>
            </a:pPr>
            <a:r>
              <a:rPr lang="es-ES" dirty="0" smtClean="0"/>
              <a:t>¿Los criterios para seleccionar a los alumnos ingresantes así como los criterios para asignarlos a turnos/divisiones condicionan la equidad educativa?</a:t>
            </a:r>
          </a:p>
          <a:p>
            <a:pPr marL="0" indent="0" rtl="0">
              <a:buNone/>
            </a:pPr>
            <a:endParaRPr lang="es-ES" dirty="0" smtClean="0"/>
          </a:p>
          <a:p>
            <a:pPr marL="0" indent="0" rtl="0">
              <a:buNone/>
            </a:pPr>
            <a:endParaRPr lang="es-ES" dirty="0"/>
          </a:p>
          <a:p>
            <a:pPr marL="0" indent="0" rtl="0">
              <a:buNone/>
            </a:pPr>
            <a:endParaRPr lang="es-ES" dirty="0" smtClean="0"/>
          </a:p>
          <a:p>
            <a:pPr rtl="0">
              <a:buFont typeface="Arial" panose="020B0604020202020204" pitchFamily="34" charset="0"/>
              <a:buChar char="•"/>
            </a:pPr>
            <a:r>
              <a:rPr lang="es-ES" dirty="0" smtClean="0"/>
              <a:t>Cómo ingresan y se asignan los alumnos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ES" dirty="0" smtClean="0"/>
              <a:t>Existencia de climas escolares diferenciados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5454725" y="1700808"/>
            <a:ext cx="6112295" cy="51571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AR" sz="3200" b="1" u="sng" dirty="0" smtClean="0">
                <a:solidFill>
                  <a:schemeClr val="accent3">
                    <a:lumMod val="75000"/>
                  </a:schemeClr>
                </a:solidFill>
              </a:rPr>
              <a:t>Trayectorias escolares</a:t>
            </a:r>
            <a:endParaRPr lang="es-AR" sz="3200" b="1" u="sng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AR" dirty="0"/>
              <a:t>A nivel institucional se fabrican los estándares del éxito y del fracaso y se asocian a estas nociones decisiones de certificación, orientación, selección, represión disciplinaria. </a:t>
            </a:r>
            <a:r>
              <a:rPr lang="es-AR" dirty="0" err="1"/>
              <a:t>Perrenoud</a:t>
            </a:r>
            <a:r>
              <a:rPr lang="es-AR" dirty="0"/>
              <a:t> (2010</a:t>
            </a:r>
            <a:r>
              <a:rPr lang="es-AR" dirty="0" smtClean="0"/>
              <a:t>) La </a:t>
            </a:r>
            <a:r>
              <a:rPr lang="es-AR" dirty="0"/>
              <a:t>escuela realiza procesos de exclusión sutiles a través del abandono y </a:t>
            </a:r>
            <a:r>
              <a:rPr lang="es-AR" dirty="0" err="1" smtClean="0"/>
              <a:t>repitencia</a:t>
            </a:r>
            <a:r>
              <a:rPr lang="es-AR" dirty="0" smtClean="0"/>
              <a:t> (</a:t>
            </a:r>
            <a:r>
              <a:rPr lang="es-AR" dirty="0" err="1"/>
              <a:t>Garino</a:t>
            </a:r>
            <a:r>
              <a:rPr lang="es-AR" dirty="0"/>
              <a:t>, 2015</a:t>
            </a:r>
            <a:r>
              <a:rPr lang="es-AR" dirty="0" smtClean="0"/>
              <a:t>).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/>
              <a:t>Binomio buen alumno- mal alumno</a:t>
            </a:r>
          </a:p>
          <a:p>
            <a:r>
              <a:rPr lang="es-AR" dirty="0"/>
              <a:t>Diagnóstico sobre problemáticas de </a:t>
            </a:r>
            <a:r>
              <a:rPr lang="es-AR" dirty="0" err="1"/>
              <a:t>repitencia</a:t>
            </a:r>
            <a:r>
              <a:rPr lang="es-AR" dirty="0"/>
              <a:t> y abandono</a:t>
            </a:r>
          </a:p>
          <a:p>
            <a:r>
              <a:rPr lang="es-AR" dirty="0"/>
              <a:t>Cursos de acción institucionales frente a fenómenos de </a:t>
            </a:r>
            <a:r>
              <a:rPr lang="es-AR" dirty="0" err="1"/>
              <a:t>repitencia</a:t>
            </a:r>
            <a:r>
              <a:rPr lang="es-AR" dirty="0"/>
              <a:t> y abandono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Flecha abajo 3"/>
          <p:cNvSpPr/>
          <p:nvPr/>
        </p:nvSpPr>
        <p:spPr>
          <a:xfrm>
            <a:off x="2638028" y="3468452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Flecha abajo 6"/>
          <p:cNvSpPr/>
          <p:nvPr/>
        </p:nvSpPr>
        <p:spPr>
          <a:xfrm>
            <a:off x="8110636" y="3811352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36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Ingresos</a:t>
            </a:r>
            <a:endParaRPr lang="es-ES" dirty="0"/>
          </a:p>
        </p:txBody>
      </p:sp>
      <p:sp>
        <p:nvSpPr>
          <p:cNvPr id="5" name="Marcador de posición de contenido 4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2532112"/>
          </a:xfrm>
        </p:spPr>
        <p:txBody>
          <a:bodyPr rtlCol="0"/>
          <a:lstStyle/>
          <a:p>
            <a:pPr marL="0" indent="0" rtl="0">
              <a:buNone/>
            </a:pPr>
            <a:r>
              <a:rPr lang="es-ES" dirty="0" smtClean="0"/>
              <a:t>Coincidencias</a:t>
            </a:r>
            <a:endParaRPr lang="es-ES" dirty="0"/>
          </a:p>
          <a:p>
            <a:pPr rtl="0"/>
            <a:r>
              <a:rPr lang="es-ES" dirty="0" smtClean="0"/>
              <a:t>Normativa vigente</a:t>
            </a:r>
            <a:endParaRPr lang="es-ES" dirty="0"/>
          </a:p>
          <a:p>
            <a:pPr rtl="0"/>
            <a:r>
              <a:rPr lang="es-ES" dirty="0" smtClean="0"/>
              <a:t>Sorteo</a:t>
            </a:r>
          </a:p>
          <a:p>
            <a:pPr rtl="0"/>
            <a:r>
              <a:rPr lang="es-ES" dirty="0" smtClean="0"/>
              <a:t>Mayor número de alumnos en los primeros años</a:t>
            </a:r>
          </a:p>
          <a:p>
            <a:pPr rtl="0"/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2532112"/>
          </a:xfrm>
        </p:spPr>
        <p:txBody>
          <a:bodyPr/>
          <a:lstStyle/>
          <a:p>
            <a:pPr marL="0" indent="0">
              <a:buNone/>
            </a:pPr>
            <a:r>
              <a:rPr lang="es-AR" dirty="0" smtClean="0"/>
              <a:t>Diferencias</a:t>
            </a:r>
            <a:endParaRPr lang="es-AR" dirty="0"/>
          </a:p>
          <a:p>
            <a:r>
              <a:rPr lang="es-AR" dirty="0" smtClean="0"/>
              <a:t>Barrio de procedencia</a:t>
            </a:r>
          </a:p>
          <a:p>
            <a:r>
              <a:rPr lang="es-AR" dirty="0" smtClean="0"/>
              <a:t>Diferente composición familiar del alumnado según el turno a elegir.</a:t>
            </a:r>
          </a:p>
          <a:p>
            <a:endParaRPr lang="es-AR" dirty="0"/>
          </a:p>
        </p:txBody>
      </p:sp>
      <p:sp>
        <p:nvSpPr>
          <p:cNvPr id="6" name="Cerrar llave 5"/>
          <p:cNvSpPr/>
          <p:nvPr/>
        </p:nvSpPr>
        <p:spPr>
          <a:xfrm rot="5400000">
            <a:off x="5686937" y="368660"/>
            <a:ext cx="504056" cy="8136904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/>
          <p:cNvSpPr txBox="1"/>
          <p:nvPr/>
        </p:nvSpPr>
        <p:spPr>
          <a:xfrm>
            <a:off x="2133972" y="4797152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 smtClean="0"/>
              <a:t>Sólo en la escuela C diferencia climas escolares según turnos</a:t>
            </a:r>
          </a:p>
          <a:p>
            <a:pPr algn="ctr"/>
            <a:r>
              <a:rPr lang="es-AR" sz="3200" b="1" dirty="0" smtClean="0"/>
              <a:t> </a:t>
            </a:r>
            <a:endParaRPr lang="es-AR" sz="3200" b="1" dirty="0"/>
          </a:p>
        </p:txBody>
      </p:sp>
    </p:spTree>
    <p:extLst>
      <p:ext uri="{BB962C8B-B14F-4D97-AF65-F5344CB8AC3E}">
        <p14:creationId xmlns:p14="http://schemas.microsoft.com/office/powerpoint/2010/main" val="26335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Trayectorias</a:t>
            </a:r>
            <a:endParaRPr lang="es-ES" dirty="0"/>
          </a:p>
        </p:txBody>
      </p:sp>
      <p:sp>
        <p:nvSpPr>
          <p:cNvPr id="5" name="Marcador de posición de contenido 4"/>
          <p:cNvSpPr>
            <a:spLocks noGrp="1"/>
          </p:cNvSpPr>
          <p:nvPr>
            <p:ph sz="half" idx="1"/>
          </p:nvPr>
        </p:nvSpPr>
        <p:spPr>
          <a:xfrm>
            <a:off x="189756" y="1905000"/>
            <a:ext cx="11999069" cy="440432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s-ES" dirty="0" smtClean="0"/>
              <a:t>Coincidencias</a:t>
            </a:r>
            <a:endParaRPr lang="es-ES" dirty="0"/>
          </a:p>
          <a:p>
            <a:pPr rtl="0"/>
            <a:r>
              <a:rPr lang="es-ES" dirty="0" smtClean="0"/>
              <a:t>Se alejan de las definiciones basadas en el rendimiento académico</a:t>
            </a:r>
            <a:endParaRPr lang="es-ES" dirty="0"/>
          </a:p>
          <a:p>
            <a:pPr rtl="0"/>
            <a:r>
              <a:rPr lang="es-ES" dirty="0" smtClean="0"/>
              <a:t>Problemas de </a:t>
            </a:r>
            <a:r>
              <a:rPr lang="es-ES" dirty="0" err="1" smtClean="0"/>
              <a:t>repitencia</a:t>
            </a:r>
            <a:r>
              <a:rPr lang="es-ES" dirty="0" smtClean="0"/>
              <a:t>                 Aulas de aceleración son bien vistas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                                            Turno-seguimiento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                                            Mayor articulación con la familia                                                                    </a:t>
            </a:r>
          </a:p>
          <a:p>
            <a:r>
              <a:rPr lang="es-ES" dirty="0" smtClean="0"/>
              <a:t>Abandono: diagnóstico                 En los primeros años desfasaje con nivel anterior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                                         costo de oportunidad trabajo estudio en años superiores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                                           Falta de personal para hacer seguimientos</a:t>
            </a:r>
            <a:endParaRPr lang="es-ES" dirty="0"/>
          </a:p>
        </p:txBody>
      </p:sp>
      <p:sp>
        <p:nvSpPr>
          <p:cNvPr id="8" name="Flecha derecha 7"/>
          <p:cNvSpPr/>
          <p:nvPr/>
        </p:nvSpPr>
        <p:spPr>
          <a:xfrm>
            <a:off x="3790156" y="3212976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lecha derecha 8"/>
          <p:cNvSpPr/>
          <p:nvPr/>
        </p:nvSpPr>
        <p:spPr>
          <a:xfrm rot="1666070">
            <a:off x="3761323" y="3459088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Flecha derecha 9"/>
          <p:cNvSpPr/>
          <p:nvPr/>
        </p:nvSpPr>
        <p:spPr>
          <a:xfrm rot="2523377">
            <a:off x="3616533" y="3721972"/>
            <a:ext cx="1129903" cy="55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Flecha derecha 10"/>
          <p:cNvSpPr/>
          <p:nvPr/>
        </p:nvSpPr>
        <p:spPr>
          <a:xfrm>
            <a:off x="3574132" y="4869160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Flecha derecha 11"/>
          <p:cNvSpPr/>
          <p:nvPr/>
        </p:nvSpPr>
        <p:spPr>
          <a:xfrm rot="1341121">
            <a:off x="3558067" y="5133353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Flecha derecha 12"/>
          <p:cNvSpPr/>
          <p:nvPr/>
        </p:nvSpPr>
        <p:spPr>
          <a:xfrm rot="2523377">
            <a:off x="3405224" y="5483958"/>
            <a:ext cx="1129903" cy="55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96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Trayectorias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2413" y="1988840"/>
            <a:ext cx="9972599" cy="4267200"/>
          </a:xfrm>
        </p:spPr>
        <p:txBody>
          <a:bodyPr/>
          <a:lstStyle/>
          <a:p>
            <a:pPr marL="0" indent="0">
              <a:buNone/>
            </a:pPr>
            <a:r>
              <a:rPr lang="es-AR" dirty="0" smtClean="0"/>
              <a:t>Diferencias</a:t>
            </a:r>
          </a:p>
          <a:p>
            <a:r>
              <a:rPr lang="es-AR" sz="1800" dirty="0" smtClean="0"/>
              <a:t>El directivo </a:t>
            </a:r>
            <a:r>
              <a:rPr lang="es-AR" sz="1800" dirty="0"/>
              <a:t>de la escuela “A” es el de mayor antigüedad en el cargo (10 años) </a:t>
            </a:r>
            <a:r>
              <a:rPr lang="es-AR" sz="1800" dirty="0" smtClean="0"/>
              <a:t> y es </a:t>
            </a:r>
            <a:r>
              <a:rPr lang="es-AR" sz="1800" dirty="0"/>
              <a:t>aquel que manifiesta un vínculo menos cercano con el alumnado</a:t>
            </a:r>
            <a:r>
              <a:rPr lang="es-AR" sz="1800" dirty="0" smtClean="0"/>
              <a:t>,(centro </a:t>
            </a:r>
            <a:r>
              <a:rPr lang="es-AR" sz="1800" dirty="0"/>
              <a:t>de </a:t>
            </a:r>
            <a:r>
              <a:rPr lang="es-AR" sz="1800" dirty="0" smtClean="0"/>
              <a:t>estudiantes). </a:t>
            </a:r>
            <a:r>
              <a:rPr lang="es-AR" sz="1800" dirty="0"/>
              <a:t>En cambio, los directivos de las escuelas “B” y “C” que tienen 3 y 5 años de antigüedad en el cargo respectivamente,  manifiestan tener un vínculo cercano con los alumnos, y reconocen que ese tipo de vínculo impacta en el devenir cotidiano. </a:t>
            </a:r>
            <a:endParaRPr lang="es-AR" sz="1800" dirty="0" smtClean="0"/>
          </a:p>
          <a:p>
            <a:r>
              <a:rPr lang="es-AR" sz="1800" dirty="0" smtClean="0"/>
              <a:t>Institucionalización de planes de acción: escuelas “B” y “C” tienen institucionalizados planes de articulación con el nivel primario y varias instancias concretas de articulación con la familia</a:t>
            </a:r>
          </a:p>
          <a:p>
            <a:pPr marL="0" indent="0">
              <a:buNone/>
            </a:pP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193124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800" b="1" dirty="0" smtClean="0"/>
              <a:t>REFLEXIONES FINALES</a:t>
            </a:r>
            <a:endParaRPr lang="es-AR" sz="4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49796" y="1905000"/>
            <a:ext cx="11017223" cy="4267200"/>
          </a:xfrm>
        </p:spPr>
        <p:txBody>
          <a:bodyPr>
            <a:normAutofit/>
          </a:bodyPr>
          <a:lstStyle/>
          <a:p>
            <a:r>
              <a:rPr lang="es-AR" dirty="0" smtClean="0"/>
              <a:t>las </a:t>
            </a:r>
            <a:r>
              <a:rPr lang="es-AR" dirty="0"/>
              <a:t>trayectorias escolares muchas veces están originadas en  las condiciones socioeconómicas de las familias. </a:t>
            </a:r>
            <a:r>
              <a:rPr lang="es-AR" dirty="0" smtClean="0"/>
              <a:t>Pareciera </a:t>
            </a:r>
            <a:r>
              <a:rPr lang="es-AR" dirty="0"/>
              <a:t>que esta situación atenta sobre la equidad y justicia del sistema educativo ya que la escuela no logra superar los condicionantes de origen</a:t>
            </a:r>
            <a:r>
              <a:rPr lang="es-AR" dirty="0" smtClean="0"/>
              <a:t>.</a:t>
            </a:r>
          </a:p>
          <a:p>
            <a:r>
              <a:rPr lang="es-AR" dirty="0"/>
              <a:t>Cabe destacar que la antigüedad en el cargo directivo y en consecuencia, el conocimiento de la población escolar, parecería no tener una relación directa con los cursos de acción a adoptar por el personal frente a las diversas problemáticas ya que los directivos toman decisiones similares. </a:t>
            </a:r>
            <a:endParaRPr lang="es-AR" dirty="0" smtClean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0922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nos de tierra 16 x 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563_TF02801065.potx" id="{D0FE7ED7-DAB8-43A9-87D2-3E384391B656}" vid="{1219577E-8A53-4E71-9879-FBCAB507AEAB}"/>
    </a:ext>
  </a:extLst>
</a:theme>
</file>

<file path=ppt/theme/theme2.xml><?xml version="1.0" encoding="utf-8"?>
<a:theme xmlns:a="http://schemas.openxmlformats.org/drawingml/2006/main" name="Tema de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tono de tierra (panorámica)</Template>
  <TotalTime>176</TotalTime>
  <Words>1053</Words>
  <Application>Microsoft Office PowerPoint</Application>
  <PresentationFormat>Personalizado</PresentationFormat>
  <Paragraphs>98</Paragraphs>
  <Slides>11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Bahnschrift</vt:lpstr>
      <vt:lpstr>Calibri</vt:lpstr>
      <vt:lpstr>Corbel</vt:lpstr>
      <vt:lpstr>Symbol</vt:lpstr>
      <vt:lpstr>Times New Roman</vt:lpstr>
      <vt:lpstr>Tonos de tierra 16 x 9</vt:lpstr>
      <vt:lpstr>“Mecanismos de selección de las escuelas de nivel secundario como factor de inequidad educativa. Caso de estudio de las escuelas de gestión pública de la ciudad de Bahía Blanca.”</vt:lpstr>
      <vt:lpstr>Marco de la investigación y pertinencia</vt:lpstr>
      <vt:lpstr>Objetivos y Metodología</vt:lpstr>
      <vt:lpstr>Caracterización de las escuelas</vt:lpstr>
      <vt:lpstr>Categorías de Análisis</vt:lpstr>
      <vt:lpstr>Ingresos</vt:lpstr>
      <vt:lpstr>Trayectorias</vt:lpstr>
      <vt:lpstr>Trayectorias</vt:lpstr>
      <vt:lpstr>REFLEXIONES FINALES</vt:lpstr>
      <vt:lpstr>REFLEXIONES FINALES</vt:lpstr>
      <vt:lpstr>Para seguir pensando…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“Mecanismos de selección de las escuelas de nivel secundario como factor de inequidad educativa. Caso de estudio de las escuelas de gestión pública de la ciudad de Bahía Blanca.”</dc:title>
  <dc:creator>nati</dc:creator>
  <cp:lastModifiedBy>nati</cp:lastModifiedBy>
  <cp:revision>13</cp:revision>
  <dcterms:created xsi:type="dcterms:W3CDTF">2019-12-03T12:25:14Z</dcterms:created>
  <dcterms:modified xsi:type="dcterms:W3CDTF">2019-12-03T22:38:41Z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