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2" r:id="rId7"/>
    <p:sldId id="263" r:id="rId8"/>
    <p:sldId id="266" r:id="rId9"/>
    <p:sldId id="267" r:id="rId10"/>
    <p:sldId id="268" r:id="rId11"/>
    <p:sldId id="269" r:id="rId12"/>
    <p:sldId id="264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218631D9-4983-4FE7-984E-811D43C7E3E5}">
          <p14:sldIdLst/>
        </p14:section>
        <p14:section name="Sección sin título" id="{F634B8FE-898D-4849-A8A8-565FA0E096D8}">
          <p14:sldIdLst>
            <p14:sldId id="256"/>
            <p14:sldId id="258"/>
            <p14:sldId id="262"/>
            <p14:sldId id="263"/>
            <p14:sldId id="266"/>
            <p14:sldId id="267"/>
            <p14:sldId id="268"/>
            <p14:sldId id="269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6357" autoAdjust="0"/>
  </p:normalViewPr>
  <p:slideViewPr>
    <p:cSldViewPr snapToGrid="0">
      <p:cViewPr>
        <p:scale>
          <a:sx n="81" d="100"/>
          <a:sy n="81" d="100"/>
        </p:scale>
        <p:origin x="-288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03/12/2019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03/12/2019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34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r>
              <a:rPr lang="es-AR" sz="3600" dirty="0"/>
              <a:t>Aprendizajes en la escuela secundaria: el formato escolar en debate.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28181" y="5096530"/>
            <a:ext cx="4265025" cy="858767"/>
          </a:xfrm>
        </p:spPr>
        <p:txBody>
          <a:bodyPr rtlCol="0">
            <a:normAutofit fontScale="62500" lnSpcReduction="20000"/>
          </a:bodyPr>
          <a:lstStyle/>
          <a:p>
            <a:r>
              <a:rPr lang="es-AR" dirty="0"/>
              <a:t>Lic. Adolfo </a:t>
            </a:r>
            <a:r>
              <a:rPr lang="es-AR" dirty="0" err="1" smtClean="0"/>
              <a:t>Negrotto</a:t>
            </a:r>
            <a:endParaRPr lang="es-AR" dirty="0" smtClean="0"/>
          </a:p>
          <a:p>
            <a:r>
              <a:rPr lang="es-AR" dirty="0" smtClean="0"/>
              <a:t>Mg</a:t>
            </a:r>
            <a:r>
              <a:rPr lang="es-AR" dirty="0"/>
              <a:t>. Patricia Leonor </a:t>
            </a:r>
            <a:r>
              <a:rPr lang="es-AR" dirty="0" err="1" smtClean="0"/>
              <a:t>Farias</a:t>
            </a:r>
            <a:endParaRPr lang="es-AR" dirty="0" smtClean="0"/>
          </a:p>
          <a:p>
            <a:r>
              <a:rPr lang="es-AR" dirty="0" smtClean="0"/>
              <a:t>Prof</a:t>
            </a:r>
            <a:r>
              <a:rPr lang="es-AR" dirty="0"/>
              <a:t>. Emilce Lilian Rojo</a:t>
            </a:r>
            <a:endParaRPr lang="es" dirty="0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0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019160">
            <a:off x="268692" y="1859518"/>
            <a:ext cx="5384122" cy="35291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91021" y="1014453"/>
            <a:ext cx="4690784" cy="734415"/>
          </a:xfrm>
        </p:spPr>
        <p:txBody>
          <a:bodyPr rtlCol="0">
            <a:noAutofit/>
          </a:bodyPr>
          <a:lstStyle/>
          <a:p>
            <a:pPr rtl="0"/>
            <a:r>
              <a:rPr lang="es-ES" sz="1800" dirty="0" smtClean="0"/>
              <a:t>Aprendizaje en la escuela secundaria: cambios en el formato escolar (</a:t>
            </a:r>
            <a:r>
              <a:rPr lang="es-ES" sz="1800" dirty="0" err="1" smtClean="0"/>
              <a:t>UNLPam</a:t>
            </a:r>
            <a:r>
              <a:rPr lang="es-ES" sz="1800" dirty="0" smtClean="0"/>
              <a:t>. FCH. Res. Cd 042/18)</a:t>
            </a:r>
            <a:endParaRPr lang="es-ES" sz="1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2560321"/>
            <a:ext cx="3913188" cy="4036422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 smtClean="0"/>
              <a:t>Propósito General: Construir formatos escolares alternativos que contribuyan a favorecer los procesos de inclusión educativa en escuelas de nivel secundario. </a:t>
            </a:r>
            <a:endParaRPr lang="es-ES" sz="2000" dirty="0"/>
          </a:p>
          <a:p>
            <a:pPr rtl="0"/>
            <a:r>
              <a:rPr lang="es-ES" sz="2000" dirty="0" smtClean="0"/>
              <a:t>Metodología cualitativa participativa- Sistematización de experiencias educativas.</a:t>
            </a:r>
            <a:endParaRPr lang="es-ES" sz="20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2</a:t>
            </a:fld>
            <a:endParaRPr lang="es-ES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9" name="Marcador de posición de imagen 24" descr="Niño sujetando un lápiz mientras colorea">
            <a:extLst>
              <a:ext uri="{FF2B5EF4-FFF2-40B4-BE49-F238E27FC236}">
                <a16:creationId xmlns:a16="http://schemas.microsoft.com/office/drawing/2014/main" xmlns="" id="{D25A3CAD-2ED9-4CC4-AC5F-E449BB7642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972871">
            <a:off x="6085712" y="928696"/>
            <a:ext cx="5139203" cy="39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3</a:t>
            </a:fld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969" y="2282951"/>
            <a:ext cx="3268139" cy="3402714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Inclusión Educativa</a:t>
            </a:r>
          </a:p>
          <a:p>
            <a:pPr rtl="0"/>
            <a:r>
              <a:rPr lang="es-ES" dirty="0" smtClean="0"/>
              <a:t>Escuela </a:t>
            </a:r>
            <a:r>
              <a:rPr lang="es-ES" dirty="0" smtClean="0"/>
              <a:t>Secundaria </a:t>
            </a:r>
            <a:endParaRPr lang="es-ES" dirty="0" smtClean="0"/>
          </a:p>
          <a:p>
            <a:r>
              <a:rPr lang="es-ES" dirty="0" smtClean="0"/>
              <a:t>Obligatoriedad -  </a:t>
            </a:r>
            <a:r>
              <a:rPr lang="es-ES" sz="1700" dirty="0" smtClean="0"/>
              <a:t>LEN </a:t>
            </a:r>
            <a:r>
              <a:rPr lang="es-ES" sz="1700" dirty="0"/>
              <a:t>N° </a:t>
            </a:r>
            <a:r>
              <a:rPr lang="es-ES" sz="1700" dirty="0" smtClean="0"/>
              <a:t>26206</a:t>
            </a:r>
            <a:endParaRPr lang="es-ES" sz="1700" dirty="0" smtClean="0"/>
          </a:p>
          <a:p>
            <a:pPr rtl="0"/>
            <a:r>
              <a:rPr lang="es-ES" dirty="0" smtClean="0"/>
              <a:t>Prácticas de </a:t>
            </a:r>
            <a:r>
              <a:rPr lang="es-ES" dirty="0" smtClean="0"/>
              <a:t> escolarización</a:t>
            </a:r>
            <a:endParaRPr lang="es-ES" dirty="0" smtClean="0"/>
          </a:p>
          <a:p>
            <a:pPr rtl="0"/>
            <a:r>
              <a:rPr lang="es-ES" dirty="0" smtClean="0"/>
              <a:t>Aprendizajes</a:t>
            </a:r>
          </a:p>
          <a:p>
            <a:pPr rtl="0"/>
            <a:r>
              <a:rPr lang="es-ES" dirty="0" smtClean="0"/>
              <a:t>Formato escolar</a:t>
            </a:r>
          </a:p>
          <a:p>
            <a:pPr rtl="0"/>
            <a:r>
              <a:rPr lang="es-ES" dirty="0" smtClean="0"/>
              <a:t>Desigualdad </a:t>
            </a:r>
            <a:r>
              <a:rPr lang="es-ES" dirty="0" smtClean="0"/>
              <a:t>es  </a:t>
            </a:r>
            <a:endParaRPr lang="es-ES" dirty="0"/>
          </a:p>
        </p:txBody>
      </p:sp>
      <p:pic>
        <p:nvPicPr>
          <p:cNvPr id="9" name="Marcador de posición de imagen 8" descr="Conjunto de herramientas de dibujo y pintura">
            <a:extLst>
              <a:ext uri="{FF2B5EF4-FFF2-40B4-BE49-F238E27FC236}">
                <a16:creationId xmlns:a16="http://schemas.microsoft.com/office/drawing/2014/main" xmlns="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61166" y="919125"/>
            <a:ext cx="3890555" cy="1091949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Referencias teóricas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17567" y="2351314"/>
            <a:ext cx="5603964" cy="416705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s-AR" dirty="0" smtClean="0"/>
              <a:t>¿Por qué presenta dificultades modificar el formato escolar?</a:t>
            </a:r>
          </a:p>
          <a:p>
            <a:pPr marL="342900" indent="-342900">
              <a:buFontTx/>
              <a:buChar char="-"/>
            </a:pPr>
            <a:r>
              <a:rPr lang="es-AR" dirty="0" smtClean="0"/>
              <a:t>¿Cuáles son los factores que explican la permanencia del formato escolar tradicional?</a:t>
            </a:r>
          </a:p>
          <a:p>
            <a:pPr marL="342900" indent="-342900">
              <a:buFontTx/>
              <a:buChar char="-"/>
            </a:pPr>
            <a:r>
              <a:rPr lang="es-AR" dirty="0" smtClean="0"/>
              <a:t>¿Qué concepción de conocimiento estructura esta matriz?</a:t>
            </a:r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4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 sz="2800" dirty="0" smtClean="0"/>
              <a:t>¿Qué nos preguntamos?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4942">
            <a:off x="6466941" y="727446"/>
            <a:ext cx="4307434" cy="42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911225" y="5771536"/>
            <a:ext cx="3391144" cy="539414"/>
          </a:xfrm>
        </p:spPr>
        <p:txBody>
          <a:bodyPr/>
          <a:lstStyle/>
          <a:p>
            <a:pPr rtl="0"/>
            <a:r>
              <a:rPr lang="es-ES" noProof="0" dirty="0" smtClean="0"/>
              <a:t>Torres Carrillo(1995</a:t>
            </a:r>
            <a:r>
              <a:rPr lang="es-ES" noProof="0" dirty="0" smtClean="0"/>
              <a:t>) (2017) 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5</a:t>
            </a:fld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839788" y="2254673"/>
            <a:ext cx="10733903" cy="342365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AR" dirty="0" smtClean="0"/>
              <a:t>Co implicación en el trabajo de investigadores y actores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Construir un conocimiento conjunto y sistemático de saberes y experiencias</a:t>
            </a:r>
            <a:endParaRPr lang="es-AR" dirty="0"/>
          </a:p>
          <a:p>
            <a:pPr marL="285750" indent="-285750">
              <a:buFontTx/>
              <a:buChar char="-"/>
            </a:pPr>
            <a:r>
              <a:rPr lang="es-AR" dirty="0" smtClean="0"/>
              <a:t>Forma de democratización del saber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Dialéctica entre el conocimiento y la acción 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Contextualización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AR" dirty="0" smtClean="0">
                <a:sym typeface="Wingdings" panose="05000000000000000000" pitchFamily="2" charset="2"/>
              </a:rPr>
              <a:t>Sistematización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AR" dirty="0" smtClean="0">
                <a:sym typeface="Wingdings" panose="05000000000000000000" pitchFamily="2" charset="2"/>
              </a:rPr>
              <a:t>Diseño de propuestas alternativas</a:t>
            </a:r>
            <a:endParaRPr lang="es-A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Metodología participativa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705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6</a:t>
            </a:fld>
            <a:endParaRPr lang="es-ES" noProof="0"/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9897881" cy="287206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AR" dirty="0" smtClean="0"/>
              <a:t>Predominio de una concepción que desconecta al </a:t>
            </a:r>
            <a:r>
              <a:rPr lang="es-AR" dirty="0" smtClean="0"/>
              <a:t>currículo </a:t>
            </a:r>
            <a:r>
              <a:rPr lang="es-AR" dirty="0" smtClean="0"/>
              <a:t>del formato escolar, lo que genera que no se cuestione. 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Se desplazan los problemas educativos hacia otros factores. 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La no interpelación del currículo contrarresta las innovaciones. 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El prestigio de la ciencia sustentada en un criterio de autoridad que no se pone en duda.</a:t>
            </a:r>
            <a:endParaRPr lang="es-A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 rot="21227985">
            <a:off x="247858" y="746022"/>
            <a:ext cx="4684130" cy="1325563"/>
          </a:xfrm>
        </p:spPr>
        <p:txBody>
          <a:bodyPr>
            <a:normAutofit/>
          </a:bodyPr>
          <a:lstStyle/>
          <a:p>
            <a:r>
              <a:rPr lang="es-AR" sz="2800" dirty="0" smtClean="0"/>
              <a:t>Reflexiones </a:t>
            </a:r>
            <a:r>
              <a:rPr lang="es-AR" sz="2800" dirty="0" smtClean="0"/>
              <a:t>sobre el currículo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2892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7</a:t>
            </a:fld>
            <a:endParaRPr lang="es-ES" noProof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000" dirty="0"/>
              <a:t>Concepción de conocimiento que subyace al formato escolar tradicional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Concepción de conocimiento</a:t>
            </a:r>
            <a:endParaRPr lang="es-AR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AR" dirty="0"/>
              <a:t>Concepción positivista, empirista e </a:t>
            </a:r>
            <a:r>
              <a:rPr lang="es-AR" dirty="0" err="1"/>
              <a:t>inductivista</a:t>
            </a:r>
            <a:r>
              <a:rPr lang="es-AR" dirty="0"/>
              <a:t> de la ciencia. </a:t>
            </a:r>
          </a:p>
          <a:p>
            <a:r>
              <a:rPr lang="es-AR" dirty="0"/>
              <a:t>Conocimiento como producto absoluto, elaborado. </a:t>
            </a:r>
          </a:p>
          <a:p>
            <a:r>
              <a:rPr lang="es-AR" dirty="0"/>
              <a:t>La enseñanza requiere de la atomización.</a:t>
            </a:r>
          </a:p>
          <a:p>
            <a:r>
              <a:rPr lang="es-AR" dirty="0"/>
              <a:t>La ciencia como producto. </a:t>
            </a:r>
          </a:p>
          <a:p>
            <a:r>
              <a:rPr lang="es-AR" dirty="0"/>
              <a:t>El aprendizaje como recepción.</a:t>
            </a:r>
          </a:p>
          <a:p>
            <a:r>
              <a:rPr lang="es-AR" dirty="0"/>
              <a:t>Se enseñan </a:t>
            </a:r>
            <a:r>
              <a:rPr lang="es-AR" dirty="0" smtClean="0"/>
              <a:t>disciplinas</a:t>
            </a:r>
          </a:p>
          <a:p>
            <a:r>
              <a:rPr lang="es-AR" dirty="0" smtClean="0"/>
              <a:t>Concepción de desarrollo humano</a:t>
            </a:r>
            <a:endParaRPr lang="es-AR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 smtClean="0"/>
              <a:t>Formato escolar </a:t>
            </a:r>
            <a:endParaRPr lang="es-AR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 smtClean="0"/>
              <a:t>Currículo </a:t>
            </a:r>
            <a:r>
              <a:rPr lang="es-AR" dirty="0" smtClean="0"/>
              <a:t>organizado en disciplinas (doce</a:t>
            </a:r>
            <a:r>
              <a:rPr lang="es-AR" dirty="0" smtClean="0"/>
              <a:t>).</a:t>
            </a:r>
            <a:endParaRPr lang="es-AR" dirty="0" smtClean="0"/>
          </a:p>
          <a:p>
            <a:r>
              <a:rPr lang="es-AR" dirty="0" smtClean="0"/>
              <a:t>Simultaneidad </a:t>
            </a:r>
            <a:r>
              <a:rPr lang="es-AR" dirty="0" smtClean="0"/>
              <a:t>sistémica.</a:t>
            </a:r>
            <a:endParaRPr lang="es-AR" dirty="0" smtClean="0"/>
          </a:p>
          <a:p>
            <a:r>
              <a:rPr lang="es-AR" dirty="0" smtClean="0"/>
              <a:t>Gradualidad.</a:t>
            </a:r>
          </a:p>
          <a:p>
            <a:r>
              <a:rPr lang="es-AR" dirty="0" smtClean="0"/>
              <a:t>Designación por especialidad y por hora cátedra. </a:t>
            </a:r>
          </a:p>
          <a:p>
            <a:r>
              <a:rPr lang="es-AR" dirty="0" smtClean="0"/>
              <a:t>Ritmos homogéneos de cursados y usos uniformes del tiempo </a:t>
            </a:r>
          </a:p>
          <a:p>
            <a:r>
              <a:rPr lang="es-AR" dirty="0" smtClean="0"/>
              <a:t>Promoción por ciclo completo. </a:t>
            </a: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615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8</a:t>
            </a:fld>
            <a:endParaRPr lang="es-ES" noProof="0"/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839788" y="2254673"/>
            <a:ext cx="8382589" cy="40562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Concepción constructivista del conocimiento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El conocimiento es una construcción y no una copia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Supone procesos de interacción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Partir de las ideas previas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Reestructuración interna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Contextualización de saberes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Interacción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Problematización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Diferentes tiempos de aprendizaje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 smtClean="0"/>
              <a:t>Recuperar la trayectoria del sujeto de aprendizaje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400" dirty="0" smtClean="0"/>
              <a:t>Pistas para pensar nuevos modos de organización de lo escolar …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3139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Gracias</a:t>
            </a:r>
          </a:p>
        </p:txBody>
      </p:sp>
      <p:pic>
        <p:nvPicPr>
          <p:cNvPr id="7" name="Marcador de posición de imagen 6" descr="Niño con una mochila roja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0</TotalTime>
  <Words>393</Words>
  <Application>Microsoft Office PowerPoint</Application>
  <PresentationFormat>Personalizado</PresentationFormat>
  <Paragraphs>73</Paragraphs>
  <Slides>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Aprendizajes en la escuela secundaria: el formato escolar en debate.</vt:lpstr>
      <vt:lpstr>Aprendizaje en la escuela secundaria: cambios en el formato escolar (UNLPam. FCH. Res. Cd 042/18)</vt:lpstr>
      <vt:lpstr>Referencias teóricas</vt:lpstr>
      <vt:lpstr>¿Qué nos preguntamos?</vt:lpstr>
      <vt:lpstr>Metodología participativa</vt:lpstr>
      <vt:lpstr>Reflexiones sobre el currículo </vt:lpstr>
      <vt:lpstr>Concepción de conocimiento que subyace al formato escolar tradicional</vt:lpstr>
      <vt:lpstr>Pistas para pensar nuevos modos de organización de lo escolar …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2019-11-26T19:45:42Z</dcterms:created>
  <dcterms:modified xsi:type="dcterms:W3CDTF">2019-12-03T17:43:15Z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