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beeba6c22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beeba6c22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beeba6c22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beeba6c22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beeba6c22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beeba6c22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beeba6c22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beeba6c22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c0b2069d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c0b2069d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c0b2069d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c0b2069d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jp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2604650" y="373950"/>
            <a:ext cx="6364800" cy="21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3800"/>
              <a:t>Análisis reflexivo de una experiencia de investigación sobre el uso de las TIC en el proceso pedagógico-didáctico</a:t>
            </a:r>
            <a:endParaRPr i="1" sz="38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3497950" y="4400600"/>
            <a:ext cx="2472900" cy="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Prof. Gimena Fernández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Lic. María Soledad Chiramberro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122225" y="1969950"/>
            <a:ext cx="24354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II ENCUENTRO INTERNACIONAL DE EDUCACIÓN.</a:t>
            </a:r>
            <a:endParaRPr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9D9D9"/>
                </a:solidFill>
                <a:latin typeface="Lato"/>
                <a:ea typeface="Lato"/>
                <a:cs typeface="Lato"/>
                <a:sym typeface="Lato"/>
              </a:rPr>
              <a:t>EDUCACIÓN PÚBLICA: DEMOCRACIA, DERECHOS Y JUSTICIA SOCIAL.</a:t>
            </a:r>
            <a:endParaRPr>
              <a:solidFill>
                <a:srgbClr val="D9D9D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3"/>
          <p:cNvSpPr/>
          <p:nvPr/>
        </p:nvSpPr>
        <p:spPr>
          <a:xfrm>
            <a:off x="6036800" y="4408400"/>
            <a:ext cx="1408500" cy="5211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3"/>
          <p:cNvPicPr preferRelativeResize="0"/>
          <p:nvPr/>
        </p:nvPicPr>
        <p:blipFill rotWithShape="1">
          <a:blip r:embed="rId3">
            <a:alphaModFix/>
          </a:blip>
          <a:srcRect b="15048" l="0" r="0" t="12219"/>
          <a:stretch/>
        </p:blipFill>
        <p:spPr>
          <a:xfrm>
            <a:off x="6036775" y="4445850"/>
            <a:ext cx="1408549" cy="4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1250" y="4408402"/>
            <a:ext cx="1581723" cy="52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/>
          <p:nvPr>
            <p:ph type="title"/>
          </p:nvPr>
        </p:nvSpPr>
        <p:spPr>
          <a:xfrm>
            <a:off x="1223725" y="891175"/>
            <a:ext cx="7191900" cy="17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>
                <a:solidFill>
                  <a:schemeClr val="lt2"/>
                </a:solidFill>
              </a:rPr>
              <a:t>“Procesos de comunicación en la escuela secundaria: hacia una ponderación sustantiva de los usos de las TIC en el proceso pedagógico- didáctico y en la dinámica social”</a:t>
            </a:r>
            <a:endParaRPr b="1" i="1">
              <a:solidFill>
                <a:schemeClr val="lt2"/>
              </a:solidFill>
            </a:endParaRPr>
          </a:p>
        </p:txBody>
      </p:sp>
      <p:sp>
        <p:nvSpPr>
          <p:cNvPr id="145" name="Google Shape;145;p14"/>
          <p:cNvSpPr txBox="1"/>
          <p:nvPr>
            <p:ph idx="1" type="body"/>
          </p:nvPr>
        </p:nvSpPr>
        <p:spPr>
          <a:xfrm>
            <a:off x="912100" y="2897675"/>
            <a:ext cx="7560000" cy="19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/>
              <a:t>Etapas del trabajo:</a:t>
            </a:r>
            <a:endParaRPr sz="1800"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Síntesis diagnóstica: institucional y áulica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Programación didáctica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/>
              <a:t>Intervención pedagógica</a:t>
            </a:r>
            <a:endParaRPr sz="1800"/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En establecimientos educativos vinculados</a:t>
            </a:r>
            <a:endParaRPr sz="1800"/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(</a:t>
            </a:r>
            <a:r>
              <a:rPr lang="es" sz="1200"/>
              <a:t>6 para el proyecto, 2 para el presente análisis)</a:t>
            </a:r>
            <a:endParaRPr sz="1200"/>
          </a:p>
        </p:txBody>
      </p:sp>
      <p:sp>
        <p:nvSpPr>
          <p:cNvPr id="146" name="Google Shape;146;p14"/>
          <p:cNvSpPr txBox="1"/>
          <p:nvPr/>
        </p:nvSpPr>
        <p:spPr>
          <a:xfrm>
            <a:off x="788875" y="481525"/>
            <a:ext cx="28491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Proyecto PIO - SECAT - UNICEN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43163">
            <a:off x="4691031" y="258711"/>
            <a:ext cx="4711164" cy="471117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 txBox="1"/>
          <p:nvPr>
            <p:ph type="title"/>
          </p:nvPr>
        </p:nvSpPr>
        <p:spPr>
          <a:xfrm>
            <a:off x="1297500" y="416425"/>
            <a:ext cx="73857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Diagnóstico como herramienta para la planificación</a:t>
            </a:r>
            <a:endParaRPr/>
          </a:p>
        </p:txBody>
      </p:sp>
      <p:sp>
        <p:nvSpPr>
          <p:cNvPr id="153" name="Google Shape;153;p15"/>
          <p:cNvSpPr txBox="1"/>
          <p:nvPr>
            <p:ph idx="1" type="body"/>
          </p:nvPr>
        </p:nvSpPr>
        <p:spPr>
          <a:xfrm>
            <a:off x="5048200" y="2249125"/>
            <a:ext cx="2690700" cy="20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>
                <a:solidFill>
                  <a:srgbClr val="000000"/>
                </a:solidFill>
              </a:rPr>
              <a:t>ÁULICO</a:t>
            </a:r>
            <a:endParaRPr sz="1800" u="sng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</a:rPr>
              <a:t>1er. año. Geografía.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</a:rPr>
              <a:t>-Organización implícita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</a:rPr>
              <a:t>-Contrato pedagógico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</a:rPr>
              <a:t>-Clase “tradicional”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</a:rPr>
              <a:t>-Escasa y/o limitada incorporación de TIC en las propuestas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37650" y="1339613"/>
            <a:ext cx="90687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Escuela Secundaria Preuniversitaria</a:t>
            </a:r>
            <a:endParaRPr b="1" sz="20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5"/>
          <p:cNvSpPr txBox="1"/>
          <p:nvPr>
            <p:ph idx="1" type="body"/>
          </p:nvPr>
        </p:nvSpPr>
        <p:spPr>
          <a:xfrm>
            <a:off x="658225" y="1955900"/>
            <a:ext cx="3319200" cy="21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u="sng"/>
              <a:t>INSTITUCIONAL</a:t>
            </a:r>
            <a:endParaRPr sz="1800"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-Ingreso a 1er año por sorteo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-Dinámica afín a educación superior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-Rol fundamental del preceptor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-Activa participación de los estudiantes en problemáticas de interés público 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-Debates y medidas de fuerza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43162">
            <a:off x="3995838" y="-172407"/>
            <a:ext cx="5395749" cy="539576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Diagnóstico como herramienta para la planificación</a:t>
            </a:r>
            <a:endParaRPr/>
          </a:p>
        </p:txBody>
      </p:sp>
      <p:sp>
        <p:nvSpPr>
          <p:cNvPr id="162" name="Google Shape;162;p16"/>
          <p:cNvSpPr txBox="1"/>
          <p:nvPr>
            <p:ph idx="1" type="body"/>
          </p:nvPr>
        </p:nvSpPr>
        <p:spPr>
          <a:xfrm>
            <a:off x="4572000" y="2028275"/>
            <a:ext cx="2753100" cy="25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0000"/>
                </a:solidFill>
              </a:rPr>
              <a:t>ÁULICO</a:t>
            </a:r>
            <a:endParaRPr sz="1400" u="sng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2do. año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Construcción de la Ciudadanía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-Trayectoria compartida de estudiantes y docente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-Acuerdo de convivencia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-Evaluación y calificación como organizadoras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-Contenidos teóricos en espacio de taller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</a:rPr>
              <a:t>-Empleo de recursos tecnológicos de forma instrumental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-460725" y="1377213"/>
            <a:ext cx="90687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Escuela Secundaria Confesional </a:t>
            </a:r>
            <a:r>
              <a:rPr b="1" lang="es" sz="1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-de gestión privada-</a:t>
            </a:r>
            <a:endParaRPr b="1" sz="15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16"/>
          <p:cNvSpPr txBox="1"/>
          <p:nvPr>
            <p:ph idx="1" type="body"/>
          </p:nvPr>
        </p:nvSpPr>
        <p:spPr>
          <a:xfrm>
            <a:off x="422175" y="2028275"/>
            <a:ext cx="3565800" cy="21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/>
              <a:t>INSTITUCIONAL</a:t>
            </a:r>
            <a:endParaRPr sz="1400" u="sng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-Estrecha relación escuela/comunidad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-Estudiantes y docentes de la localidad (+%)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-Ponderación de docentes que participan en actividades extracurriculares (en vínculo con la comunidad o instituciones locales)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-Estilo de liderazgo asociado al control, rigurosidad y cuidado.</a:t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-Atraviesa modificación sustancial de su administración.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350" y="3632300"/>
            <a:ext cx="2045174" cy="130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Programación didáctica e intervención pedagógica: </a:t>
            </a:r>
            <a:r>
              <a:rPr i="1" lang="es"/>
              <a:t>de lo ideal a lo posible</a:t>
            </a:r>
            <a:endParaRPr i="1"/>
          </a:p>
        </p:txBody>
      </p:sp>
      <p:sp>
        <p:nvSpPr>
          <p:cNvPr id="171" name="Google Shape;171;p17"/>
          <p:cNvSpPr txBox="1"/>
          <p:nvPr>
            <p:ph idx="1" type="body"/>
          </p:nvPr>
        </p:nvSpPr>
        <p:spPr>
          <a:xfrm>
            <a:off x="279450" y="1508225"/>
            <a:ext cx="8585100" cy="33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Analizar </a:t>
            </a:r>
            <a:r>
              <a:rPr b="1" lang="es" sz="1800"/>
              <a:t>la institución escolar</a:t>
            </a:r>
            <a:r>
              <a:rPr lang="es" sz="1800"/>
              <a:t> como una </a:t>
            </a:r>
            <a:r>
              <a:rPr b="1" lang="es" sz="1800"/>
              <a:t>configuración cultural </a:t>
            </a:r>
            <a:r>
              <a:rPr lang="es" sz="1800"/>
              <a:t>(Grimson, 2011)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Comprender la </a:t>
            </a:r>
            <a:r>
              <a:rPr i="1" lang="es" sz="1800"/>
              <a:t>heterogeneidad</a:t>
            </a:r>
            <a:r>
              <a:rPr lang="es" sz="1800"/>
              <a:t>, las </a:t>
            </a:r>
            <a:r>
              <a:rPr i="1" lang="es" sz="1800"/>
              <a:t>particularidades</a:t>
            </a:r>
            <a:r>
              <a:rPr lang="es" sz="1800"/>
              <a:t>, el impacto de </a:t>
            </a:r>
            <a:r>
              <a:rPr i="1" lang="es" sz="1800"/>
              <a:t>procesos sociales más amplios </a:t>
            </a:r>
            <a:r>
              <a:rPr lang="es" sz="1800"/>
              <a:t>y complejos que </a:t>
            </a:r>
            <a:r>
              <a:rPr b="1" lang="es" sz="1800"/>
              <a:t>atraviesan la realidad escolar</a:t>
            </a:r>
            <a:r>
              <a:rPr lang="es" sz="1800"/>
              <a:t>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Ejercen influencia sobre las prácticas docentes y el proceso de enseñanza-aprendizaje, y dejan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/>
              <a:t>huellas en las prácticas cotidianas.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2" name="Google Shape;172;p17"/>
          <p:cNvSpPr/>
          <p:nvPr/>
        </p:nvSpPr>
        <p:spPr>
          <a:xfrm>
            <a:off x="4154700" y="2864850"/>
            <a:ext cx="341100" cy="315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4154700" y="1886875"/>
            <a:ext cx="341100" cy="315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17"/>
          <p:cNvPicPr preferRelativeResize="0"/>
          <p:nvPr/>
        </p:nvPicPr>
        <p:blipFill>
          <a:blip r:embed="rId4">
            <a:alphaModFix amt="41000"/>
          </a:blip>
          <a:stretch>
            <a:fillRect/>
          </a:stretch>
        </p:blipFill>
        <p:spPr>
          <a:xfrm rot="-2852712">
            <a:off x="7319751" y="3245503"/>
            <a:ext cx="1449673" cy="229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5463" y="4250200"/>
            <a:ext cx="1239576" cy="79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 rot="-4088314">
            <a:off x="3866215" y="3914439"/>
            <a:ext cx="879194" cy="139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350" y="3744840"/>
            <a:ext cx="1514725" cy="88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rot="-4088319">
            <a:off x="691947" y="3253958"/>
            <a:ext cx="1177531" cy="1863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/>
          <p:nvPr/>
        </p:nvSpPr>
        <p:spPr>
          <a:xfrm>
            <a:off x="1100175" y="780475"/>
            <a:ext cx="70710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INFLUENCIA DE LAS CONFIGURACIONES CULTURALES INSTITUCIONALES </a:t>
            </a:r>
            <a:endParaRPr b="1" sz="2000">
              <a:solidFill>
                <a:srgbClr val="CCCCC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-permeabilidad de las instituciones escolares frente a problemáticas contextuales y/o comunitarias;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-disputa de poder y jerarquía de los diferentes actores sociales;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-”</a:t>
            </a:r>
            <a:r>
              <a:rPr b="1" lang="es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SÍ</a:t>
            </a:r>
            <a:r>
              <a:rPr lang="es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” a propuestas que otorguen visibilidad de la institución escolar, sin revisión de lo que eso implique (compromiso, tiempo, dedicación, etc.);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-sobrecarga de proyectos a determinados docentes, ponderados por las autoridades;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CONDICIONA EL DÍA A DÍA ESCOLAR, LA PRÁCTICA DOCENTE Y EL PROCESO DE ENSEÑANZA-APRENDIZAJE</a:t>
            </a:r>
            <a:endParaRPr b="1" sz="1800">
              <a:solidFill>
                <a:srgbClr val="CCCCC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75" y="1592388"/>
            <a:ext cx="1884325" cy="195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/>
          <p:nvPr/>
        </p:nvSpPr>
        <p:spPr>
          <a:xfrm>
            <a:off x="1739625" y="310325"/>
            <a:ext cx="6478800" cy="3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CONOCER</a:t>
            </a:r>
            <a:endParaRPr b="1" sz="2000">
              <a:solidFill>
                <a:srgbClr val="CCCCC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CCCCC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-Problemáticas contextuales y comunitarias.</a:t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-Configuración cultural institucional.</a:t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CCCCCC"/>
                </a:solidFill>
                <a:latin typeface="Lato"/>
                <a:ea typeface="Lato"/>
                <a:cs typeface="Lato"/>
                <a:sym typeface="Lato"/>
              </a:rPr>
              <a:t>REVISAR</a:t>
            </a:r>
            <a:endParaRPr b="1" sz="2000">
              <a:solidFill>
                <a:srgbClr val="CCCCC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-Supuestos docentes sobre la enseñanza y el aprendizaje.</a:t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-Contenidos curriculares.</a:t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-Lineamientos de política educativa -nacional e internacional-.</a:t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PARA PLANIFICAR INTERVENCIONES ÁULICAS QUE RESPONDAN A LAS NECESIDADES Y DEMANDAS DE LOS Y LAS ESTUDIANTES, Y DE LA EDUCACIÓN EN LA ACTUALIDAD.</a:t>
            </a:r>
            <a:endParaRPr b="1"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