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PT Sans Narrow" charset="0"/>
      <p:regular r:id="rId13"/>
      <p:bold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Open Sans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3" roundtripDataSignature="AMtx7mgfyhe2e1px2zTPYpbNM5ymOuAg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1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67852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c09081d4a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6c09081d4a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c09081d4a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6c09081d4a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c09081d4a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6c09081d4a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g6c09081d4a_0_124"/>
          <p:cNvCxnSpPr/>
          <p:nvPr/>
        </p:nvCxnSpPr>
        <p:spPr>
          <a:xfrm>
            <a:off x="7007735" y="4235850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g6c09081d4a_0_124"/>
          <p:cNvCxnSpPr/>
          <p:nvPr/>
        </p:nvCxnSpPr>
        <p:spPr>
          <a:xfrm>
            <a:off x="1575035" y="421100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g6c09081d4a_0_124"/>
          <p:cNvGrpSpPr/>
          <p:nvPr/>
        </p:nvGrpSpPr>
        <p:grpSpPr>
          <a:xfrm>
            <a:off x="1004144" y="1362666"/>
            <a:ext cx="7136668" cy="203195"/>
            <a:chOff x="1346429" y="1011300"/>
            <a:chExt cx="6452100" cy="152400"/>
          </a:xfrm>
        </p:grpSpPr>
        <p:cxnSp>
          <p:nvCxnSpPr>
            <p:cNvPr id="13" name="Google Shape;13;g6c09081d4a_0_124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g6c09081d4a_0_12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g6c09081d4a_0_124"/>
          <p:cNvGrpSpPr/>
          <p:nvPr/>
        </p:nvGrpSpPr>
        <p:grpSpPr>
          <a:xfrm>
            <a:off x="1004151" y="5292001"/>
            <a:ext cx="7136668" cy="203195"/>
            <a:chOff x="1346435" y="3969088"/>
            <a:chExt cx="6452100" cy="152400"/>
          </a:xfrm>
        </p:grpSpPr>
        <p:cxnSp>
          <p:nvCxnSpPr>
            <p:cNvPr id="16" name="Google Shape;16;g6c09081d4a_0_124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g6c09081d4a_0_124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g6c09081d4a_0_124"/>
          <p:cNvSpPr txBox="1">
            <a:spLocks noGrp="1"/>
          </p:cNvSpPr>
          <p:nvPr>
            <p:ph type="ctrTitle"/>
          </p:nvPr>
        </p:nvSpPr>
        <p:spPr>
          <a:xfrm>
            <a:off x="1004150" y="2335685"/>
            <a:ext cx="7136700" cy="13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g6c09081d4a_0_124"/>
          <p:cNvSpPr txBox="1">
            <a:spLocks noGrp="1"/>
          </p:cNvSpPr>
          <p:nvPr>
            <p:ph type="subTitle" idx="1"/>
          </p:nvPr>
        </p:nvSpPr>
        <p:spPr>
          <a:xfrm>
            <a:off x="2137225" y="3800052"/>
            <a:ext cx="48705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g6c09081d4a_0_12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6c09081d4a_0_170"/>
          <p:cNvSpPr/>
          <p:nvPr/>
        </p:nvSpPr>
        <p:spPr>
          <a:xfrm>
            <a:off x="-75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g6c09081d4a_0_170"/>
          <p:cNvSpPr txBox="1">
            <a:spLocks noGrp="1"/>
          </p:cNvSpPr>
          <p:nvPr>
            <p:ph type="title" hasCustomPrompt="1"/>
          </p:nvPr>
        </p:nvSpPr>
        <p:spPr>
          <a:xfrm>
            <a:off x="311700" y="1739800"/>
            <a:ext cx="8520600" cy="20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g6c09081d4a_0_170"/>
          <p:cNvSpPr txBox="1">
            <a:spLocks noGrp="1"/>
          </p:cNvSpPr>
          <p:nvPr>
            <p:ph type="body" idx="1"/>
          </p:nvPr>
        </p:nvSpPr>
        <p:spPr>
          <a:xfrm>
            <a:off x="311700" y="3994200"/>
            <a:ext cx="8520600" cy="14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g6c09081d4a_0_17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c09081d4a_0_17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c09081d4a_0_17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6c09081d4a_0_17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g6c09081d4a_0_1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6c09081d4a_0_1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6c09081d4a_0_1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6c09081d4a_0_136"/>
          <p:cNvSpPr/>
          <p:nvPr/>
        </p:nvSpPr>
        <p:spPr>
          <a:xfrm>
            <a:off x="-50" y="3429200"/>
            <a:ext cx="9144000" cy="34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g6c09081d4a_0_136"/>
          <p:cNvSpPr txBox="1">
            <a:spLocks noGrp="1"/>
          </p:cNvSpPr>
          <p:nvPr>
            <p:ph type="title"/>
          </p:nvPr>
        </p:nvSpPr>
        <p:spPr>
          <a:xfrm>
            <a:off x="311700" y="1086400"/>
            <a:ext cx="8571300" cy="12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g6c09081d4a_0_13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6c09081d4a_0_140"/>
          <p:cNvSpPr/>
          <p:nvPr/>
        </p:nvSpPr>
        <p:spPr>
          <a:xfrm>
            <a:off x="-75" y="6727600"/>
            <a:ext cx="9144000" cy="13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g6c09081d4a_0_14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6c09081d4a_0_140"/>
          <p:cNvSpPr txBox="1">
            <a:spLocks noGrp="1"/>
          </p:cNvSpPr>
          <p:nvPr>
            <p:ph type="body" idx="1"/>
          </p:nvPr>
        </p:nvSpPr>
        <p:spPr>
          <a:xfrm>
            <a:off x="311700" y="1688433"/>
            <a:ext cx="8520600" cy="44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g6c09081d4a_0_14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6c09081d4a_0_14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6c09081d4a_0_145"/>
          <p:cNvSpPr txBox="1">
            <a:spLocks noGrp="1"/>
          </p:cNvSpPr>
          <p:nvPr>
            <p:ph type="body" idx="1"/>
          </p:nvPr>
        </p:nvSpPr>
        <p:spPr>
          <a:xfrm>
            <a:off x="311700" y="1688233"/>
            <a:ext cx="3999900" cy="44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g6c09081d4a_0_145"/>
          <p:cNvSpPr txBox="1">
            <a:spLocks noGrp="1"/>
          </p:cNvSpPr>
          <p:nvPr>
            <p:ph type="body" idx="2"/>
          </p:nvPr>
        </p:nvSpPr>
        <p:spPr>
          <a:xfrm>
            <a:off x="4832400" y="1688233"/>
            <a:ext cx="3999900" cy="44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g6c09081d4a_0_14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6c09081d4a_0_15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6c09081d4a_0_15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6c09081d4a_0_153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g6c09081d4a_0_153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g6c09081d4a_0_15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6c09081d4a_0_157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36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g6c09081d4a_0_15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6c09081d4a_0_160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g6c09081d4a_0_160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g6c09081d4a_0_160"/>
          <p:cNvSpPr txBox="1">
            <a:spLocks noGrp="1"/>
          </p:cNvSpPr>
          <p:nvPr>
            <p:ph type="title"/>
          </p:nvPr>
        </p:nvSpPr>
        <p:spPr>
          <a:xfrm>
            <a:off x="265500" y="1386233"/>
            <a:ext cx="4045200" cy="22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g6c09081d4a_0_160"/>
          <p:cNvSpPr txBox="1">
            <a:spLocks noGrp="1"/>
          </p:cNvSpPr>
          <p:nvPr>
            <p:ph type="subTitle" idx="1"/>
          </p:nvPr>
        </p:nvSpPr>
        <p:spPr>
          <a:xfrm>
            <a:off x="265500" y="36358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g6c09081d4a_0_160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g6c09081d4a_0_16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6c09081d4a_0_167"/>
          <p:cNvSpPr txBox="1">
            <a:spLocks noGrp="1"/>
          </p:cNvSpPr>
          <p:nvPr>
            <p:ph type="body" idx="1"/>
          </p:nvPr>
        </p:nvSpPr>
        <p:spPr>
          <a:xfrm>
            <a:off x="311700" y="5640967"/>
            <a:ext cx="5998800" cy="7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g6c09081d4a_0_16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6c09081d4a_0_12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g6c09081d4a_0_120"/>
          <p:cNvSpPr txBox="1">
            <a:spLocks noGrp="1"/>
          </p:cNvSpPr>
          <p:nvPr>
            <p:ph type="body" idx="1"/>
          </p:nvPr>
        </p:nvSpPr>
        <p:spPr>
          <a:xfrm>
            <a:off x="311700" y="1688433"/>
            <a:ext cx="8520600" cy="4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g6c09081d4a_0_12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/>
          <p:cNvSpPr txBox="1">
            <a:spLocks noGrp="1"/>
          </p:cNvSpPr>
          <p:nvPr>
            <p:ph type="ctrTitle"/>
          </p:nvPr>
        </p:nvSpPr>
        <p:spPr>
          <a:xfrm>
            <a:off x="1004150" y="2335685"/>
            <a:ext cx="7136700" cy="1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960"/>
              <a:buFont typeface="Arial"/>
              <a:buNone/>
            </a:pPr>
            <a:endParaRPr sz="296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960"/>
              <a:buFont typeface="Arial"/>
              <a:buNone/>
            </a:pPr>
            <a:endParaRPr sz="296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960"/>
              <a:buFont typeface="Arial"/>
              <a:buNone/>
            </a:pPr>
            <a:endParaRPr sz="296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960"/>
              <a:buFont typeface="Arial"/>
              <a:buNone/>
            </a:pPr>
            <a:endParaRPr sz="296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960"/>
              <a:buFont typeface="Arial"/>
              <a:buNone/>
            </a:pPr>
            <a:endParaRPr sz="296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960"/>
              <a:buFont typeface="Arial"/>
              <a:buNone/>
            </a:pPr>
            <a:endParaRPr sz="296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960"/>
              <a:buFont typeface="Arial"/>
              <a:buNone/>
            </a:pPr>
            <a:endParaRPr sz="296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960"/>
              <a:buFont typeface="Arial"/>
              <a:buNone/>
            </a:pPr>
            <a:r>
              <a:rPr lang="es-AR" sz="2960">
                <a:latin typeface="Open Sans"/>
                <a:ea typeface="Open Sans"/>
                <a:cs typeface="Open Sans"/>
                <a:sym typeface="Open Sans"/>
              </a:rPr>
              <a:t>La evaluación de la trayectoria estudiantil en los primeros años en las carreras dictadas en inglés en la FaHCE, UNLP: literatura y escritura</a:t>
            </a:r>
            <a:endParaRPr sz="2960" b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296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0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888888"/>
              </a:buClr>
              <a:buSzPts val="2960"/>
              <a:buNone/>
            </a:pPr>
            <a:endParaRPr sz="2960"/>
          </a:p>
        </p:txBody>
      </p:sp>
      <p:pic>
        <p:nvPicPr>
          <p:cNvPr id="74" name="Google Shape;74;p1"/>
          <p:cNvPicPr preferRelativeResize="0"/>
          <p:nvPr/>
        </p:nvPicPr>
        <p:blipFill rotWithShape="1">
          <a:blip r:embed="rId3">
            <a:alphaModFix/>
          </a:blip>
          <a:srcRect b="13948"/>
          <a:stretch/>
        </p:blipFill>
        <p:spPr>
          <a:xfrm>
            <a:off x="2030275" y="1420976"/>
            <a:ext cx="4749150" cy="185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AR"/>
              <a:t>Reflexión final</a:t>
            </a:r>
            <a:endParaRPr/>
          </a:p>
        </p:txBody>
      </p:sp>
      <p:sp>
        <p:nvSpPr>
          <p:cNvPr id="129" name="Google Shape;129;p7"/>
          <p:cNvSpPr txBox="1">
            <a:spLocks noGrp="1"/>
          </p:cNvSpPr>
          <p:nvPr>
            <p:ph type="body" idx="1"/>
          </p:nvPr>
        </p:nvSpPr>
        <p:spPr>
          <a:xfrm>
            <a:off x="457200" y="1417651"/>
            <a:ext cx="8229600" cy="4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None/>
            </a:pPr>
            <a:r>
              <a:rPr lang="es-AR" sz="2480" b="1" i="1">
                <a:solidFill>
                  <a:srgbClr val="674EA7"/>
                </a:solidFill>
              </a:rPr>
              <a:t>Planificación y evaluación como “una  integridad indivisible” </a:t>
            </a:r>
            <a:r>
              <a:rPr lang="es-AR" sz="2480"/>
              <a:t> (Araujo, 2009, p. 30)</a:t>
            </a:r>
            <a:endParaRPr sz="2480"/>
          </a:p>
          <a:p>
            <a:pPr marL="914400" marR="0" lvl="1" indent="-386080" algn="l" rtl="0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SzPts val="2480"/>
              <a:buChar char="○"/>
            </a:pPr>
            <a:r>
              <a:rPr lang="es-AR" sz="2480"/>
              <a:t>Pluralidad metodológica en la recolección de información</a:t>
            </a:r>
            <a:endParaRPr sz="2480"/>
          </a:p>
          <a:p>
            <a:pPr marL="914400" marR="0" lvl="1" indent="-38608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80"/>
              <a:buChar char="○"/>
            </a:pPr>
            <a:r>
              <a:rPr lang="es-AR" sz="2480"/>
              <a:t>Diversidad de  puntos de vista</a:t>
            </a:r>
            <a:endParaRPr sz="2480"/>
          </a:p>
          <a:p>
            <a:pPr marL="914400" marR="0" lvl="1" indent="-38608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80"/>
              <a:buChar char="○"/>
            </a:pPr>
            <a:r>
              <a:rPr lang="es-AR" sz="2480"/>
              <a:t> Juicios de valor válidos y confiables</a:t>
            </a:r>
            <a:endParaRPr sz="2480"/>
          </a:p>
          <a:p>
            <a:pPr marL="91440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80"/>
          </a:p>
          <a:p>
            <a:pPr marL="914400" marR="0" lvl="1" indent="-38608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2480"/>
              <a:buChar char="○"/>
            </a:pPr>
            <a:r>
              <a:rPr lang="es-AR" sz="2480"/>
              <a:t>Diseño de talleres de escritura</a:t>
            </a:r>
            <a:endParaRPr sz="2480"/>
          </a:p>
        </p:txBody>
      </p:sp>
      <p:sp>
        <p:nvSpPr>
          <p:cNvPr id="130" name="Google Shape;130;p7"/>
          <p:cNvSpPr/>
          <p:nvPr/>
        </p:nvSpPr>
        <p:spPr>
          <a:xfrm>
            <a:off x="3917450" y="4963200"/>
            <a:ext cx="484500" cy="579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s-AR"/>
              <a:t>PPID 2019 – 2020</a:t>
            </a:r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AR"/>
              <a:t>	</a:t>
            </a:r>
            <a:r>
              <a:rPr lang="es-AR" sz="2400"/>
              <a:t>“La literatura como insumo auténtico y eficaz para el desarrollo de la producción escrita en los estudiantes de las carreras dictadas en inglés en la FaHCE”</a:t>
            </a:r>
            <a:endParaRPr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AR" sz="2400"/>
              <a:t>	Relación entre literatura y escritura de textos narrativos en los primeros años de las carreras de Profesorado, Traductorado y Licenciatura en Lengua Inglesa.</a:t>
            </a:r>
            <a:endParaRPr sz="240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AR"/>
              <a:t>Plan de trabajo</a:t>
            </a:r>
            <a:endParaRPr/>
          </a:p>
        </p:txBody>
      </p:sp>
      <p:sp>
        <p:nvSpPr>
          <p:cNvPr id="86" name="Google Shape;86;p3"/>
          <p:cNvSpPr txBox="1">
            <a:spLocks noGrp="1"/>
          </p:cNvSpPr>
          <p:nvPr>
            <p:ph type="body" idx="1"/>
          </p:nvPr>
        </p:nvSpPr>
        <p:spPr>
          <a:xfrm>
            <a:off x="457200" y="857232"/>
            <a:ext cx="8229600" cy="5268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AR" dirty="0">
                <a:latin typeface="Arial"/>
                <a:ea typeface="Arial"/>
                <a:cs typeface="Arial"/>
                <a:sym typeface="Arial"/>
              </a:rPr>
              <a:t>	</a:t>
            </a:r>
            <a:endParaRPr sz="3600" b="1" dirty="0">
              <a:solidFill>
                <a:schemeClr val="accent1"/>
              </a:solidFill>
            </a:endParaRPr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AR" sz="2400" b="1" i="1" dirty="0">
                <a:solidFill>
                  <a:srgbClr val="674EA7"/>
                </a:solidFill>
              </a:rPr>
              <a:t>Diagnóstico de la situación	</a:t>
            </a:r>
            <a:endParaRPr sz="2400" b="1" i="1" dirty="0">
              <a:solidFill>
                <a:srgbClr val="674EA7"/>
              </a:solidFill>
            </a:endParaRPr>
          </a:p>
          <a:p>
            <a:pPr marL="3429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AR" sz="2400" dirty="0"/>
              <a:t>      </a:t>
            </a:r>
            <a:r>
              <a:rPr lang="es-AR" sz="2400" u="sng" dirty="0"/>
              <a:t>Programación</a:t>
            </a:r>
            <a:r>
              <a:rPr lang="es-AR" sz="2400" dirty="0"/>
              <a:t>: reflexión que precede y preside la acción </a:t>
            </a:r>
            <a:r>
              <a:rPr lang="es-AR" sz="2400"/>
              <a:t>(</a:t>
            </a:r>
            <a:r>
              <a:rPr lang="es-AR" sz="2400" smtClean="0"/>
              <a:t>Matus</a:t>
            </a:r>
            <a:r>
              <a:rPr lang="es-AR" sz="2400" dirty="0"/>
              <a:t>)</a:t>
            </a:r>
            <a:endParaRPr sz="2400" dirty="0"/>
          </a:p>
          <a:p>
            <a:pPr marL="3429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AR" sz="2400" dirty="0"/>
              <a:t> 	</a:t>
            </a:r>
            <a:r>
              <a:rPr lang="es-AR" sz="2400" u="sng" dirty="0"/>
              <a:t>Evaluación</a:t>
            </a:r>
            <a:r>
              <a:rPr lang="es-AR" sz="2400" dirty="0"/>
              <a:t>: elemento constitutivo de la creación y operación del proyecto.</a:t>
            </a:r>
            <a:endParaRPr sz="2400" dirty="0"/>
          </a:p>
          <a:p>
            <a:pPr marL="3429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AR" sz="2400" b="1" i="1" dirty="0">
                <a:solidFill>
                  <a:srgbClr val="674EA7"/>
                </a:solidFill>
              </a:rPr>
              <a:t>Profundización de lectura</a:t>
            </a:r>
            <a:endParaRPr sz="2400" b="1" i="1" dirty="0">
              <a:solidFill>
                <a:srgbClr val="674EA7"/>
              </a:solidFill>
            </a:endParaRPr>
          </a:p>
          <a:p>
            <a:pPr marL="3429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AR" sz="2400" dirty="0"/>
              <a:t> pedagogía de género, narración, literatura, universidad</a:t>
            </a:r>
            <a:endParaRPr sz="2400" dirty="0"/>
          </a:p>
          <a:p>
            <a:pPr marL="3429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AR" sz="2400" b="1" i="1" dirty="0">
                <a:solidFill>
                  <a:srgbClr val="674EA7"/>
                </a:solidFill>
              </a:rPr>
              <a:t>Diseño de taller</a:t>
            </a:r>
            <a:endParaRPr sz="2400" b="1" i="1" dirty="0">
              <a:solidFill>
                <a:srgbClr val="674EA7"/>
              </a:solidFill>
            </a:endParaRPr>
          </a:p>
          <a:p>
            <a:pPr marL="3429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AR" sz="2400" dirty="0"/>
              <a:t>Destinado a estudiantes de los primeros años</a:t>
            </a:r>
            <a:endParaRPr sz="2400" dirty="0"/>
          </a:p>
        </p:txBody>
      </p:sp>
      <p:sp>
        <p:nvSpPr>
          <p:cNvPr id="87" name="Google Shape;87;p3"/>
          <p:cNvSpPr/>
          <p:nvPr/>
        </p:nvSpPr>
        <p:spPr>
          <a:xfrm>
            <a:off x="4286250" y="1312075"/>
            <a:ext cx="484500" cy="579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s-AR"/>
              <a:t>Objetivos de este trabajo</a:t>
            </a:r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19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s-AR" sz="3000"/>
              <a:t>Reflexionar sobre el concepto y el valor de la evaluación. </a:t>
            </a:r>
            <a:endParaRPr sz="3000"/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457200" marR="0" lvl="0" indent="-419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s-AR" sz="3000"/>
              <a:t>Socializar técnicas de evaluación.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"/>
              <a:buNone/>
            </a:pPr>
            <a:r>
              <a:rPr lang="es-AR"/>
              <a:t>Concepción de la evaluación </a:t>
            </a:r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body" idx="1"/>
          </p:nvPr>
        </p:nvSpPr>
        <p:spPr>
          <a:xfrm>
            <a:off x="457200" y="1145301"/>
            <a:ext cx="8229600" cy="49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●"/>
            </a:pPr>
            <a:r>
              <a:rPr lang="es-AR" sz="2960"/>
              <a:t>Constructo social susceptible de cambio (Araujo, 2009).</a:t>
            </a:r>
            <a:endParaRPr sz="2960"/>
          </a:p>
          <a:p>
            <a:pPr marL="3429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60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60"/>
              <a:buChar char="●"/>
            </a:pPr>
            <a:r>
              <a:rPr lang="es-AR" sz="2960"/>
              <a:t>Actividad programada de reflexión sobre la acción (Niremberg y otros) .</a:t>
            </a:r>
            <a:endParaRPr sz="2960"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60"/>
              <a:buChar char="●"/>
            </a:pPr>
            <a:r>
              <a:rPr lang="es-AR" sz="2960"/>
              <a:t>Instancia de aprendizaje institucional.</a:t>
            </a:r>
            <a:endParaRPr sz="296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60"/>
              <a:buChar char="●"/>
            </a:pPr>
            <a:r>
              <a:rPr lang="es-AR" sz="2960"/>
              <a:t>Pertinencia de técnicas cuantitativas y cualitativas.</a:t>
            </a:r>
            <a:endParaRPr sz="2960"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2960"/>
              <a:buChar char="●"/>
            </a:pPr>
            <a:r>
              <a:rPr lang="es-AR" sz="2960"/>
              <a:t>Proceso continuo.</a:t>
            </a:r>
            <a:endParaRPr sz="296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AR"/>
              <a:t>Diseño de evaluación</a:t>
            </a:r>
            <a:endParaRPr/>
          </a:p>
        </p:txBody>
      </p:sp>
      <p:sp>
        <p:nvSpPr>
          <p:cNvPr id="105" name="Google Shape;105;p6"/>
          <p:cNvSpPr txBox="1">
            <a:spLocks noGrp="1"/>
          </p:cNvSpPr>
          <p:nvPr>
            <p:ph type="body" idx="1"/>
          </p:nvPr>
        </p:nvSpPr>
        <p:spPr>
          <a:xfrm>
            <a:off x="457200" y="1269501"/>
            <a:ext cx="8229600" cy="48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860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80"/>
              <a:buChar char="●"/>
            </a:pPr>
            <a:r>
              <a:rPr lang="es-AR" sz="2480" b="1" i="1">
                <a:solidFill>
                  <a:srgbClr val="3D85C6"/>
                </a:solidFill>
              </a:rPr>
              <a:t>Estudio de documentos</a:t>
            </a:r>
            <a:endParaRPr/>
          </a:p>
          <a:p>
            <a:pPr marL="914400" lvl="1" indent="-3860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80"/>
              <a:buChar char="○"/>
            </a:pPr>
            <a:r>
              <a:rPr lang="es-AR" sz="2480"/>
              <a:t>Materiales didácticos</a:t>
            </a:r>
            <a:endParaRPr sz="2480"/>
          </a:p>
          <a:p>
            <a:pPr marL="1371600" lvl="2" indent="-3860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80"/>
              <a:buChar char="■"/>
            </a:pPr>
            <a:r>
              <a:rPr lang="es-AR" sz="2480"/>
              <a:t>Pedagogía de género australiana</a:t>
            </a:r>
            <a:endParaRPr sz="2480"/>
          </a:p>
          <a:p>
            <a:pPr marL="1371600" lvl="2" indent="-3860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80"/>
              <a:buChar char="■"/>
            </a:pPr>
            <a:r>
              <a:rPr lang="es-AR" sz="2480"/>
              <a:t>Tarea</a:t>
            </a:r>
            <a:endParaRPr sz="2480"/>
          </a:p>
          <a:p>
            <a:pPr marL="1371600" lvl="2" indent="-3860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80"/>
              <a:buChar char="■"/>
            </a:pPr>
            <a:r>
              <a:rPr lang="es-AR" sz="2480"/>
              <a:t>Escritura como proceso</a:t>
            </a:r>
            <a:endParaRPr sz="2480"/>
          </a:p>
          <a:p>
            <a:pPr marL="914400" lvl="1" indent="-3860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80"/>
              <a:buChar char="○"/>
            </a:pPr>
            <a:r>
              <a:rPr lang="es-AR" sz="2480"/>
              <a:t>Corpus de narraciones de estudiantes</a:t>
            </a:r>
            <a:endParaRPr sz="2480"/>
          </a:p>
          <a:p>
            <a:pPr marL="1371600" lvl="2" indent="-386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80"/>
              <a:buChar char="■"/>
            </a:pPr>
            <a:r>
              <a:rPr lang="es-AR" sz="2480"/>
              <a:t>Modelo elaborado por Labov y Waletzky (1967)</a:t>
            </a:r>
            <a:endParaRPr sz="2480"/>
          </a:p>
          <a:p>
            <a:pPr marL="457200" lvl="0" indent="0" algn="l" rtl="0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None/>
            </a:pPr>
            <a:r>
              <a:rPr lang="es-AR" sz="2480"/>
              <a:t>Estudio de la relación entre ambos</a:t>
            </a:r>
            <a:endParaRPr sz="2480"/>
          </a:p>
          <a:p>
            <a:pPr marL="342900" lvl="0" indent="-342900" algn="l" rtl="0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endParaRPr sz="248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endParaRPr sz="2480">
              <a:latin typeface="Arial"/>
              <a:ea typeface="Arial"/>
              <a:cs typeface="Arial"/>
              <a:sym typeface="Arial"/>
            </a:endParaRPr>
          </a:p>
          <a:p>
            <a:pPr marL="34290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1600"/>
              </a:spcAft>
              <a:buClr>
                <a:schemeClr val="dk1"/>
              </a:buClr>
              <a:buSzPts val="2480"/>
              <a:buFont typeface="Arial"/>
              <a:buNone/>
            </a:pPr>
            <a:endParaRPr sz="248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c09081d4a_0_18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AR"/>
              <a:t>Diseño de evaluación</a:t>
            </a:r>
            <a:endParaRPr/>
          </a:p>
        </p:txBody>
      </p:sp>
      <p:sp>
        <p:nvSpPr>
          <p:cNvPr id="111" name="Google Shape;111;g6c09081d4a_0_183"/>
          <p:cNvSpPr txBox="1">
            <a:spLocks noGrp="1"/>
          </p:cNvSpPr>
          <p:nvPr>
            <p:ph type="body" idx="1"/>
          </p:nvPr>
        </p:nvSpPr>
        <p:spPr>
          <a:xfrm>
            <a:off x="457200" y="1269501"/>
            <a:ext cx="8229600" cy="48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60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80"/>
              <a:buChar char="●"/>
            </a:pPr>
            <a:r>
              <a:rPr lang="es-AR" sz="2480" b="1" i="1">
                <a:solidFill>
                  <a:srgbClr val="3D85C6"/>
                </a:solidFill>
              </a:rPr>
              <a:t>Análisis de los registros de calificaciones </a:t>
            </a:r>
            <a:endParaRPr sz="2480" b="1" i="1">
              <a:solidFill>
                <a:srgbClr val="3D85C6"/>
              </a:solidFill>
            </a:endParaRPr>
          </a:p>
          <a:p>
            <a:pPr marL="914400" marR="0" lvl="1" indent="-386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80"/>
              <a:buChar char="○"/>
            </a:pPr>
            <a:r>
              <a:rPr lang="es-AR" sz="2480"/>
              <a:t>Porcentajes de aprobación y ausentismo a evaluaciones.</a:t>
            </a:r>
            <a:endParaRPr sz="2480"/>
          </a:p>
          <a:p>
            <a:pPr marL="914400" marR="0" lvl="0" indent="0" algn="l" rtl="0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None/>
            </a:pPr>
            <a:endParaRPr sz="1200"/>
          </a:p>
          <a:p>
            <a:pPr marL="914400" marR="0" lvl="1" indent="-386080" algn="l" rtl="0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SzPts val="2480"/>
              <a:buChar char="○"/>
            </a:pPr>
            <a:r>
              <a:rPr lang="es-AR" sz="2480"/>
              <a:t>Necesidad de certificación institucional.</a:t>
            </a:r>
            <a:endParaRPr sz="2480"/>
          </a:p>
          <a:p>
            <a:pPr marL="914400" marR="0" lvl="1" indent="-3860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80"/>
              <a:buChar char="○"/>
            </a:pPr>
            <a:r>
              <a:rPr lang="es-AR" sz="2480"/>
              <a:t>Nivel de rendimiento en lengua inglesa.</a:t>
            </a:r>
            <a:endParaRPr sz="2480"/>
          </a:p>
          <a:p>
            <a:pPr marL="914400" marR="0" lvl="1" indent="-3860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80"/>
              <a:buChar char="○"/>
            </a:pPr>
            <a:r>
              <a:rPr lang="es-AR" sz="2480"/>
              <a:t>Complemento.</a:t>
            </a:r>
            <a:endParaRPr sz="2480"/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80" b="1" i="1">
              <a:solidFill>
                <a:srgbClr val="3D85C6"/>
              </a:solidFill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2480"/>
          </a:p>
          <a:p>
            <a:pPr marL="34290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2480">
              <a:latin typeface="Arial"/>
              <a:ea typeface="Arial"/>
              <a:cs typeface="Arial"/>
              <a:sym typeface="Arial"/>
            </a:endParaRPr>
          </a:p>
          <a:p>
            <a:pPr marL="34290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1600"/>
              </a:spcAft>
              <a:buClr>
                <a:schemeClr val="dk1"/>
              </a:buClr>
              <a:buSzPts val="2480"/>
              <a:buNone/>
            </a:pPr>
            <a:endParaRPr sz="248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c09081d4a_0_18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AR"/>
              <a:t>Diseño de evaluación</a:t>
            </a:r>
            <a:endParaRPr/>
          </a:p>
        </p:txBody>
      </p:sp>
      <p:sp>
        <p:nvSpPr>
          <p:cNvPr id="117" name="Google Shape;117;g6c09081d4a_0_188"/>
          <p:cNvSpPr txBox="1">
            <a:spLocks noGrp="1"/>
          </p:cNvSpPr>
          <p:nvPr>
            <p:ph type="body" idx="1"/>
          </p:nvPr>
        </p:nvSpPr>
        <p:spPr>
          <a:xfrm>
            <a:off x="457200" y="1269501"/>
            <a:ext cx="8229600" cy="48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2480"/>
          </a:p>
          <a:p>
            <a:pPr marL="457200" lvl="0" indent="-3860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80"/>
              <a:buChar char="●"/>
            </a:pPr>
            <a:r>
              <a:rPr lang="es-AR" sz="2480" b="1" i="1">
                <a:solidFill>
                  <a:srgbClr val="3D85C6"/>
                </a:solidFill>
              </a:rPr>
              <a:t>Entrevistas a docentes</a:t>
            </a:r>
            <a:endParaRPr sz="2480" b="1" i="1">
              <a:solidFill>
                <a:srgbClr val="3D85C6"/>
              </a:solidFill>
            </a:endParaRPr>
          </a:p>
          <a:p>
            <a:pPr marL="914400" lvl="1" indent="-38608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480"/>
              <a:buChar char="○"/>
            </a:pPr>
            <a:r>
              <a:rPr lang="es-AR" sz="2480"/>
              <a:t>¿Cómo aborda la escritura en su materia? ¿Qué aspectos de la misma considera importantes?</a:t>
            </a:r>
            <a:endParaRPr sz="2480"/>
          </a:p>
          <a:p>
            <a:pPr marL="91440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80"/>
          </a:p>
          <a:p>
            <a:pPr marL="914400" lvl="1" indent="-38608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D85C6"/>
              </a:buClr>
              <a:buSzPts val="2480"/>
              <a:buChar char="○"/>
            </a:pPr>
            <a:r>
              <a:rPr lang="es-AR" sz="2480"/>
              <a:t>¿Qué tiene en cuenta a la hora de corregir y/o guiar la producción escrita de sus estudiantes?</a:t>
            </a:r>
            <a:endParaRPr sz="2480"/>
          </a:p>
          <a:p>
            <a:pPr marL="91440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80"/>
          </a:p>
          <a:p>
            <a:pPr marL="914400" lvl="1" indent="-38608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D85C6"/>
              </a:buClr>
              <a:buSzPts val="2480"/>
              <a:buChar char="○"/>
            </a:pPr>
            <a:r>
              <a:rPr lang="es-AR" sz="2480"/>
              <a:t>¿Qué tipos de textos, géneros y tareas de escritura son los más utilizados en clase?</a:t>
            </a:r>
            <a:endParaRPr sz="2480"/>
          </a:p>
          <a:p>
            <a:pPr marL="9144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80" b="1" i="1">
              <a:solidFill>
                <a:srgbClr val="3D85C6"/>
              </a:solidFill>
            </a:endParaRPr>
          </a:p>
          <a:p>
            <a:pPr marL="457200" lvl="0" indent="-3860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80"/>
              <a:buChar char="●"/>
            </a:pPr>
            <a:endParaRPr sz="2480" b="1" i="1">
              <a:solidFill>
                <a:srgbClr val="3D85C6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2480">
              <a:latin typeface="Arial"/>
              <a:ea typeface="Arial"/>
              <a:cs typeface="Arial"/>
              <a:sym typeface="Arial"/>
            </a:endParaRPr>
          </a:p>
          <a:p>
            <a:pPr marL="34290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1600"/>
              </a:spcAft>
              <a:buClr>
                <a:schemeClr val="dk1"/>
              </a:buClr>
              <a:buSzPts val="2480"/>
              <a:buNone/>
            </a:pPr>
            <a:endParaRPr sz="248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c09081d4a_0_19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AR"/>
              <a:t>Diseño de evaluación</a:t>
            </a:r>
            <a:endParaRPr/>
          </a:p>
        </p:txBody>
      </p:sp>
      <p:sp>
        <p:nvSpPr>
          <p:cNvPr id="123" name="Google Shape;123;g6c09081d4a_0_193"/>
          <p:cNvSpPr txBox="1">
            <a:spLocks noGrp="1"/>
          </p:cNvSpPr>
          <p:nvPr>
            <p:ph type="body" idx="1"/>
          </p:nvPr>
        </p:nvSpPr>
        <p:spPr>
          <a:xfrm>
            <a:off x="457200" y="1586850"/>
            <a:ext cx="8229600" cy="4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60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80"/>
              <a:buChar char="●"/>
            </a:pPr>
            <a:r>
              <a:rPr lang="es-AR" sz="2480" b="1" i="1">
                <a:solidFill>
                  <a:srgbClr val="3D85C6"/>
                </a:solidFill>
              </a:rPr>
              <a:t>Cuestionario a estudiantes</a:t>
            </a:r>
            <a:endParaRPr sz="2480" b="1" i="1">
              <a:solidFill>
                <a:srgbClr val="3D85C6"/>
              </a:solidFill>
            </a:endParaRPr>
          </a:p>
          <a:p>
            <a:pPr marL="914400" marR="0" lvl="1" indent="-3860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80"/>
              <a:buChar char="○"/>
            </a:pPr>
            <a:r>
              <a:rPr lang="es-AR" sz="2480"/>
              <a:t>Mirada de destinatarios del proyecto</a:t>
            </a:r>
            <a:endParaRPr sz="2480"/>
          </a:p>
          <a:p>
            <a:pPr marL="914400" marR="0" lvl="1" indent="-3860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80"/>
              <a:buChar char="○"/>
            </a:pPr>
            <a:r>
              <a:rPr lang="es-AR" sz="2480"/>
              <a:t>Estímulo para la reflexión metalingüística y discursiva </a:t>
            </a:r>
            <a:endParaRPr sz="2480"/>
          </a:p>
          <a:p>
            <a:pPr marL="914400" marR="0" lvl="1" indent="-38608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80"/>
              <a:buChar char="○"/>
            </a:pPr>
            <a:r>
              <a:rPr lang="es-AR" sz="2480"/>
              <a:t>Accesible</a:t>
            </a:r>
            <a:endParaRPr sz="2480"/>
          </a:p>
          <a:p>
            <a:pPr marL="914400" marR="0" lvl="1" indent="-38608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80"/>
              <a:buChar char="○"/>
            </a:pPr>
            <a:r>
              <a:rPr lang="es-AR" sz="2480"/>
              <a:t>Diseño: respuestas de selección múltiple</a:t>
            </a:r>
            <a:endParaRPr sz="2480"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2480"/>
          </a:p>
          <a:p>
            <a:pPr marL="34290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2480">
              <a:latin typeface="Arial"/>
              <a:ea typeface="Arial"/>
              <a:cs typeface="Arial"/>
              <a:sym typeface="Arial"/>
            </a:endParaRPr>
          </a:p>
          <a:p>
            <a:pPr marL="34290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1600"/>
              </a:spcAft>
              <a:buClr>
                <a:schemeClr val="dk1"/>
              </a:buClr>
              <a:buSzPts val="2480"/>
              <a:buNone/>
            </a:pPr>
            <a:endParaRPr sz="248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291</Words>
  <Application>Microsoft Office PowerPoint</Application>
  <PresentationFormat>Presentación en pantalla (4:3)</PresentationFormat>
  <Paragraphs>78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PT Sans Narrow</vt:lpstr>
      <vt:lpstr>Calibri</vt:lpstr>
      <vt:lpstr>Open Sans</vt:lpstr>
      <vt:lpstr>Tropic</vt:lpstr>
      <vt:lpstr>       La evaluación de la trayectoria estudiantil en los primeros años en las carreras dictadas en inglés en la FaHCE, UNLP: literatura y escritura </vt:lpstr>
      <vt:lpstr>PPID 2019 – 2020</vt:lpstr>
      <vt:lpstr>Plan de trabajo</vt:lpstr>
      <vt:lpstr>Objetivos de este trabajo</vt:lpstr>
      <vt:lpstr>Concepción de la evaluación </vt:lpstr>
      <vt:lpstr>Diseño de evaluación</vt:lpstr>
      <vt:lpstr>Diseño de evaluación</vt:lpstr>
      <vt:lpstr>Diseño de evaluación</vt:lpstr>
      <vt:lpstr>Diseño de evaluación</vt:lpstr>
      <vt:lpstr>Reflexión final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La evaluación de la trayectoria estudiantil en los primeros años en las carreras dictadas en inglés en la FaHCE, UNLP: literatura y escritura </dc:title>
  <dc:creator>usuario</dc:creator>
  <cp:lastModifiedBy>WINDOWS 7</cp:lastModifiedBy>
  <cp:revision>2</cp:revision>
  <dcterms:created xsi:type="dcterms:W3CDTF">2019-12-04T11:41:18Z</dcterms:created>
  <dcterms:modified xsi:type="dcterms:W3CDTF">2019-12-05T21:18:15Z</dcterms:modified>
</cp:coreProperties>
</file>