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Quattrocento"/>
      <p:regular r:id="rId17"/>
      <p:bold r:id="rId18"/>
    </p:embeddedFont>
    <p:embeddedFont>
      <p:font typeface="Economica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.fntdata"/><Relationship Id="rId22" Type="http://schemas.openxmlformats.org/officeDocument/2006/relationships/font" Target="fonts/Economica-boldItalic.fntdata"/><Relationship Id="rId21" Type="http://schemas.openxmlformats.org/officeDocument/2006/relationships/font" Target="fonts/Economica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Quattrocento-regular.fntdata"/><Relationship Id="rId16" Type="http://schemas.openxmlformats.org/officeDocument/2006/relationships/slide" Target="slides/slide11.xml"/><Relationship Id="rId19" Type="http://schemas.openxmlformats.org/officeDocument/2006/relationships/font" Target="fonts/Economica-regular.fntdata"/><Relationship Id="rId18" Type="http://schemas.openxmlformats.org/officeDocument/2006/relationships/font" Target="fonts/Quattrocen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c0061f3b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c0061f3b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bedfb3fd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bedfb3fd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bd83b5fe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bd83b5fe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bd83b5fe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bd83b5fe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d83b5fe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d83b5fe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bd83b5fe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bd83b5fe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e0d4c9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e0d4c9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e0d4c92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be0d4c92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c0061f3b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c0061f3b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be0d4c92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be0d4c92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825" y="1444250"/>
            <a:ext cx="6526301" cy="2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4675" y="415550"/>
            <a:ext cx="608807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4933225" cy="264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5275" y="2173111"/>
            <a:ext cx="4688724" cy="285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451" y="2331756"/>
            <a:ext cx="4371249" cy="269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3225" y="92613"/>
            <a:ext cx="3979525" cy="12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6B26B"/>
                </a:solidFill>
              </a:rPr>
              <a:t>Reflexión final</a:t>
            </a:r>
            <a:endParaRPr b="1" sz="3600">
              <a:solidFill>
                <a:srgbClr val="F6B26B"/>
              </a:solidFill>
            </a:endParaRPr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74EA7"/>
                </a:solidFill>
              </a:rPr>
              <a:t>andamiaje</a:t>
            </a:r>
            <a:r>
              <a:rPr b="1" lang="en"/>
              <a:t> </a:t>
            </a:r>
            <a:r>
              <a:rPr lang="en"/>
              <a:t>de una materia introductoria dedicada a quienes </a:t>
            </a:r>
            <a:r>
              <a:rPr i="1" lang="en"/>
              <a:t>no </a:t>
            </a:r>
            <a:r>
              <a:rPr lang="en"/>
              <a:t>han tenido la oportunidad de alcanzar independencia comunicativa en la lengua extranjera antes de comenzar sus estudios superiores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74EA7"/>
                </a:solidFill>
              </a:rPr>
              <a:t>acompañamiento</a:t>
            </a:r>
            <a:r>
              <a:rPr b="1" lang="en"/>
              <a:t> </a:t>
            </a:r>
            <a:r>
              <a:rPr lang="en"/>
              <a:t>a las y los ingresantes en su proceso de afiliación institucional, intelectual y afectiva. 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718850"/>
            <a:ext cx="8520600" cy="30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6B26B"/>
                </a:solidFill>
                <a:latin typeface="Quattrocento"/>
                <a:ea typeface="Quattrocento"/>
                <a:cs typeface="Quattrocento"/>
                <a:sym typeface="Quattrocento"/>
              </a:rPr>
              <a:t>Eje V: Cuestiones de Enseñanza </a:t>
            </a:r>
            <a:endParaRPr sz="2400">
              <a:solidFill>
                <a:srgbClr val="F6B26B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74EA7"/>
                </a:solidFill>
                <a:latin typeface="Economica"/>
                <a:ea typeface="Economica"/>
                <a:cs typeface="Economica"/>
                <a:sym typeface="Economica"/>
              </a:rPr>
              <a:t>Los materiales didácticos en el Curso Introductorio a las carreras dictadas en inglés en la FaHCE: una mirada comparativa </a:t>
            </a:r>
            <a:endParaRPr b="1" sz="2400">
              <a:solidFill>
                <a:srgbClr val="674EA7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1C232"/>
                </a:solidFill>
                <a:latin typeface="Quattrocento"/>
                <a:ea typeface="Quattrocento"/>
                <a:cs typeface="Quattrocento"/>
                <a:sym typeface="Quattrocento"/>
              </a:rPr>
              <a:t>Profesoras Peluffo - Rafaelli - Rosica - Vernet</a:t>
            </a:r>
            <a:endParaRPr b="1" i="1">
              <a:solidFill>
                <a:srgbClr val="F1C23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rgbClr val="F1C232"/>
                </a:solidFill>
                <a:latin typeface="Quattrocento"/>
                <a:ea typeface="Quattrocento"/>
                <a:cs typeface="Quattrocento"/>
                <a:sym typeface="Quattrocento"/>
              </a:rPr>
              <a:t>Facultad de Humanidades y Ciencias de la Educación - UNLP</a:t>
            </a:r>
            <a:endParaRPr b="1" i="1">
              <a:solidFill>
                <a:srgbClr val="F1C23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550" y="235200"/>
            <a:ext cx="5405350" cy="14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6B26B"/>
                </a:solidFill>
              </a:rPr>
              <a:t>Curso Introductorio períodos 2013-2016 y 2017-2019</a:t>
            </a:r>
            <a:r>
              <a:rPr b="1" lang="en">
                <a:solidFill>
                  <a:srgbClr val="F6B26B"/>
                </a:solidFill>
              </a:rPr>
              <a:t>  </a:t>
            </a:r>
            <a:endParaRPr b="1">
              <a:solidFill>
                <a:srgbClr val="F6B26B"/>
              </a:solidFill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74EA7"/>
                </a:solidFill>
              </a:rPr>
              <a:t>Puntos de encuentro</a:t>
            </a:r>
            <a:r>
              <a:rPr b="1" i="1" lang="en"/>
              <a:t> </a:t>
            </a:r>
            <a:endParaRPr b="1" i="1"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Contenidos lingüísticos: </a:t>
            </a:r>
            <a:r>
              <a:rPr lang="en"/>
              <a:t>gramaticales y</a:t>
            </a:r>
            <a:r>
              <a:rPr lang="en"/>
              <a:t> </a:t>
            </a:r>
            <a:r>
              <a:rPr lang="en"/>
              <a:t>lexicales</a:t>
            </a:r>
            <a:r>
              <a:rPr lang="en"/>
              <a:t>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Macrohabilidades comunicativas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Pro</a:t>
            </a:r>
            <a:r>
              <a:rPr lang="en"/>
              <a:t>ducción escrita: expresión de opinión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Producción escrita: género narrativo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750" y="3482075"/>
            <a:ext cx="4031250" cy="12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5575" y="1890625"/>
            <a:ext cx="2932875" cy="16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6B26B"/>
                </a:solidFill>
              </a:rPr>
              <a:t>Curso Introductorio: cambios sustanciales</a:t>
            </a:r>
            <a:endParaRPr b="1">
              <a:solidFill>
                <a:srgbClr val="F6B26B"/>
              </a:solidFill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74EA7"/>
                </a:solidFill>
              </a:rPr>
              <a:t>Nuevo objetivo</a:t>
            </a:r>
            <a:endParaRPr b="1" i="1">
              <a:solidFill>
                <a:srgbClr val="674EA7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2013-2016: </a:t>
            </a:r>
            <a:r>
              <a:rPr lang="en"/>
              <a:t>herramienta de evaluación del nivel de inglés de las y los ingresantes 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2017-2019: curso de ambientación</a:t>
            </a:r>
            <a:endParaRPr b="1" i="1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rgbClr val="674EA7"/>
                </a:solidFill>
              </a:rPr>
              <a:t>Nueva estructura</a:t>
            </a:r>
            <a:endParaRPr b="1" i="1">
              <a:solidFill>
                <a:srgbClr val="674EA7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rgbClr val="674EA7"/>
                </a:solidFill>
              </a:rPr>
              <a:t>Nuevos materiales</a:t>
            </a:r>
            <a:endParaRPr b="1" i="1">
              <a:solidFill>
                <a:srgbClr val="674EA7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5225" y="259625"/>
            <a:ext cx="2125651" cy="11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950" y="2957425"/>
            <a:ext cx="3441350" cy="11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15925"/>
            <a:ext cx="8520600" cy="10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6B26B"/>
                </a:solidFill>
              </a:rPr>
              <a:t>CI período 2013-2016: </a:t>
            </a:r>
            <a:endParaRPr b="1" sz="3600">
              <a:solidFill>
                <a:srgbClr val="F6B26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6B26B"/>
                </a:solidFill>
              </a:rPr>
              <a:t>características generales</a:t>
            </a:r>
            <a:endParaRPr b="1" sz="3600">
              <a:solidFill>
                <a:srgbClr val="F6B26B"/>
              </a:solidFill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74EA7"/>
                </a:solidFill>
              </a:rPr>
              <a:t>Duración</a:t>
            </a:r>
            <a:r>
              <a:rPr lang="en" sz="1600"/>
              <a:t> 1 cuatrimestre</a:t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74EA7"/>
                </a:solidFill>
              </a:rPr>
              <a:t>Modalidad</a:t>
            </a:r>
            <a:r>
              <a:rPr lang="en" sz="1600"/>
              <a:t> clases en comisiones y talleres; práctica y tareas de autoaprendizaje</a:t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74EA7"/>
                </a:solidFill>
              </a:rPr>
              <a:t>Objetivos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desarrollar estrategias lingüísticas y metalingüísticas 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crear hábitos de estudio y lectura, con el fin de promover el aprendizaje autónomo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mejorar condiciones de acceso y permanencia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lograr afiliación académica (Coulon, 1997)</a:t>
            </a:r>
            <a:endParaRPr sz="16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74EA7"/>
                </a:solidFill>
              </a:rPr>
              <a:t>Acreditación/Evaluación</a:t>
            </a:r>
            <a:r>
              <a:rPr lang="en" sz="1600"/>
              <a:t> prueba diagnóstica que acreditaba aprobación del CI</a:t>
            </a:r>
            <a:endParaRPr sz="16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300" y="110575"/>
            <a:ext cx="2932875" cy="16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15925"/>
            <a:ext cx="8520600" cy="109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6B26B"/>
                </a:solidFill>
              </a:rPr>
              <a:t>CI período 2017-2019</a:t>
            </a:r>
            <a:r>
              <a:rPr b="1" lang="en" sz="3600">
                <a:solidFill>
                  <a:srgbClr val="F6B26B"/>
                </a:solidFill>
              </a:rPr>
              <a:t>: </a:t>
            </a:r>
            <a:endParaRPr b="1" sz="3600">
              <a:solidFill>
                <a:srgbClr val="F6B26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6B26B"/>
                </a:solidFill>
              </a:rPr>
              <a:t>características generales</a:t>
            </a:r>
            <a:endParaRPr b="1" sz="3600">
              <a:solidFill>
                <a:srgbClr val="F6B26B"/>
              </a:solidFill>
            </a:endParaRPr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74EA7"/>
                </a:solidFill>
              </a:rPr>
              <a:t>Duración</a:t>
            </a:r>
            <a:r>
              <a:rPr lang="en" sz="1600"/>
              <a:t> 4 semanas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74EA7"/>
                </a:solidFill>
              </a:rPr>
              <a:t>Modalidad</a:t>
            </a:r>
            <a:r>
              <a:rPr lang="en" sz="1600"/>
              <a:t> clases en comisión; talleres y charlas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74EA7"/>
                </a:solidFill>
              </a:rPr>
              <a:t>Objetivos</a:t>
            </a:r>
            <a:endParaRPr b="1" sz="1600"/>
          </a:p>
          <a:p>
            <a:pPr indent="-330200" lvl="0" marL="45720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6B26B"/>
              </a:buClr>
              <a:buSzPts val="1600"/>
              <a:buChar char="➔"/>
            </a:pPr>
            <a:r>
              <a:rPr lang="en" sz="1600"/>
              <a:t>acompañar a las y los estudiantes en el comienzo del proceso de afiliación institucional (Coulon, 1997): colaborar en que las y los estudiantes puedan sentirse miembros plenos de la comunidad educativa;</a:t>
            </a:r>
            <a:endParaRPr sz="1600"/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Char char="➔"/>
            </a:pPr>
            <a:r>
              <a:rPr lang="en" sz="1600"/>
              <a:t>reactivar conocimientos lingüísticos previos</a:t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74EA7"/>
                </a:solidFill>
              </a:rPr>
              <a:t>Acreditación/Evaluación</a:t>
            </a:r>
            <a:r>
              <a:rPr lang="en" sz="1600"/>
              <a:t> evaluación diagnóstica optativa</a:t>
            </a:r>
            <a:endParaRPr sz="16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050" y="119250"/>
            <a:ext cx="4205150" cy="13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315925"/>
            <a:ext cx="8520600" cy="114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6B26B"/>
                </a:solidFill>
              </a:rPr>
              <a:t>CI período 2013-2016: </a:t>
            </a:r>
            <a:endParaRPr b="1" sz="3600">
              <a:solidFill>
                <a:srgbClr val="F6B26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6B26B"/>
                </a:solidFill>
              </a:rPr>
              <a:t>abordaje de contenidos</a:t>
            </a:r>
            <a:endParaRPr b="1" sz="3600">
              <a:solidFill>
                <a:srgbClr val="F6B26B"/>
              </a:solidFill>
            </a:endParaRPr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573950"/>
            <a:ext cx="8520600" cy="30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➔"/>
            </a:pPr>
            <a:r>
              <a:rPr lang="en"/>
              <a:t>Elección de una temática “</a:t>
            </a:r>
            <a:r>
              <a:rPr lang="en">
                <a:solidFill>
                  <a:srgbClr val="351C75"/>
                </a:solidFill>
              </a:rPr>
              <a:t>La lengua y la comunicación</a:t>
            </a:r>
            <a:r>
              <a:rPr lang="en"/>
              <a:t>”</a:t>
            </a:r>
            <a:endParaRPr/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➔"/>
            </a:pPr>
            <a:r>
              <a:rPr lang="en"/>
              <a:t>Selección de material de diversos libros de texto (intervenidos y complementados)</a:t>
            </a:r>
            <a:endParaRPr/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➔"/>
            </a:pPr>
            <a:r>
              <a:rPr lang="en"/>
              <a:t>Trabajo con macrohabilidades</a:t>
            </a:r>
            <a:endParaRPr/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➔"/>
            </a:pPr>
            <a:r>
              <a:rPr lang="en"/>
              <a:t>Selección de cuentos no adaptados: </a:t>
            </a:r>
            <a:endParaRPr/>
          </a:p>
          <a:p>
            <a:pPr indent="-3302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◆"/>
            </a:pPr>
            <a:r>
              <a:rPr lang="en" sz="1600"/>
              <a:t>artefacto de acercamiento a aspectos lingüísticos, culturales y sociales </a:t>
            </a:r>
            <a:endParaRPr sz="1600"/>
          </a:p>
          <a:p>
            <a:pPr indent="-3302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◆"/>
            </a:pPr>
            <a:r>
              <a:rPr lang="en" sz="1600"/>
              <a:t>abordaje autónomo</a:t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8525" y="110575"/>
            <a:ext cx="2601650" cy="14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750" y="239013"/>
            <a:ext cx="4459925" cy="277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9925" y="-91375"/>
            <a:ext cx="4459925" cy="343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5">
            <a:alphaModFix/>
          </a:blip>
          <a:srcRect b="22809" l="0" r="0" t="0"/>
          <a:stretch/>
        </p:blipFill>
        <p:spPr>
          <a:xfrm>
            <a:off x="0" y="3345950"/>
            <a:ext cx="4786025" cy="17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2175" y="3528375"/>
            <a:ext cx="2275450" cy="1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315925"/>
            <a:ext cx="8520600" cy="10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6B26B"/>
                </a:solidFill>
              </a:rPr>
              <a:t>CI período 2017-2019: </a:t>
            </a:r>
            <a:endParaRPr b="1" sz="3600">
              <a:solidFill>
                <a:srgbClr val="F6B26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6B26B"/>
                </a:solidFill>
              </a:rPr>
              <a:t>abordaje de contenidos</a:t>
            </a:r>
            <a:endParaRPr b="1" sz="3600">
              <a:solidFill>
                <a:srgbClr val="F6B26B"/>
              </a:solidFill>
            </a:endParaRPr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490375"/>
            <a:ext cx="8520600" cy="30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800"/>
              <a:buChar char="➔"/>
            </a:pPr>
            <a:r>
              <a:rPr lang="en"/>
              <a:t>Elección de una </a:t>
            </a:r>
            <a:r>
              <a:rPr lang="en"/>
              <a:t>temática </a:t>
            </a:r>
            <a:r>
              <a:rPr lang="en"/>
              <a:t>“</a:t>
            </a:r>
            <a:r>
              <a:rPr lang="en">
                <a:solidFill>
                  <a:srgbClr val="351C75"/>
                </a:solidFill>
              </a:rPr>
              <a:t>Cambios e identidades</a:t>
            </a:r>
            <a:r>
              <a:rPr lang="en"/>
              <a:t>”</a:t>
            </a:r>
            <a:endParaRPr/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800"/>
              <a:buChar char="➔"/>
            </a:pPr>
            <a:r>
              <a:rPr lang="en"/>
              <a:t>Selección de insumos auténticos y diseño de tareas (Ellis, 2003) </a:t>
            </a:r>
            <a:r>
              <a:rPr i="1" lang="en"/>
              <a:t>ad hoc</a:t>
            </a:r>
            <a:r>
              <a:rPr lang="en"/>
              <a:t>.</a:t>
            </a:r>
            <a:endParaRPr/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800"/>
              <a:buChar char="➔"/>
            </a:pPr>
            <a:r>
              <a:rPr lang="en"/>
              <a:t>Selección de cuentos no adaptados: </a:t>
            </a:r>
            <a:endParaRPr/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400"/>
              <a:buChar char="◆"/>
            </a:pPr>
            <a:r>
              <a:rPr lang="en"/>
              <a:t>      </a:t>
            </a:r>
            <a:r>
              <a:rPr lang="en" sz="1600"/>
              <a:t>artefacto de acercamiento a aspectos lingüísticos, culturales y sociales </a:t>
            </a:r>
            <a:endParaRPr sz="1600"/>
          </a:p>
          <a:p>
            <a:pPr indent="-3302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600"/>
              <a:buChar char="◆"/>
            </a:pPr>
            <a:r>
              <a:rPr b="1" lang="en" sz="1600"/>
              <a:t>     </a:t>
            </a:r>
            <a:r>
              <a:rPr lang="en" sz="1600"/>
              <a:t> análisis de su estructura narrativa en clase</a:t>
            </a:r>
            <a:endParaRPr sz="1600"/>
          </a:p>
          <a:p>
            <a:pPr indent="-3302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600"/>
              <a:buChar char="◆"/>
            </a:pPr>
            <a:r>
              <a:rPr lang="en" sz="1600"/>
              <a:t>      disparadores de tareas de producción escrita en clase</a:t>
            </a:r>
            <a:endParaRPr sz="1600"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864" y="97925"/>
            <a:ext cx="4336135" cy="13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