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3" r:id="rId4"/>
    <p:sldId id="260" r:id="rId5"/>
    <p:sldId id="262" r:id="rId6"/>
    <p:sldId id="264" r:id="rId7"/>
    <p:sldId id="266" r:id="rId8"/>
    <p:sldId id="267" r:id="rId9"/>
    <p:sldId id="268" r:id="rId10"/>
    <p:sldId id="269" r:id="rId11"/>
    <p:sldId id="270" r:id="rId12"/>
    <p:sldId id="272" r:id="rId13"/>
    <p:sldId id="279" r:id="rId14"/>
    <p:sldId id="280" r:id="rId15"/>
    <p:sldId id="276" r:id="rId16"/>
    <p:sldId id="273" r:id="rId17"/>
    <p:sldId id="274" r:id="rId18"/>
    <p:sldId id="271" r:id="rId19"/>
    <p:sldId id="275" r:id="rId20"/>
    <p:sldId id="277" r:id="rId21"/>
    <p:sldId id="278" r:id="rId22"/>
    <p:sldId id="281" r:id="rId23"/>
    <p:sldId id="28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Hoja_de_c_lculo_de_Microsoft_Excel.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spPr>
        <a:noFill/>
        <a:ln w="25379">
          <a:noFill/>
        </a:ln>
      </c:spPr>
    </c:plotArea>
    <c:legend>
      <c:legendPos val="r"/>
      <c:layout>
        <c:manualLayout>
          <c:xMode val="edge"/>
          <c:yMode val="edge"/>
          <c:x val="0.67072297780959389"/>
          <c:y val="0.10630734987913744"/>
          <c:w val="0.29769400037116578"/>
          <c:h val="0.79680859041555963"/>
        </c:manualLayout>
      </c:layout>
      <c:overlay val="0"/>
    </c:legend>
    <c:plotVisOnly val="1"/>
    <c:dispBlanksAs val="zero"/>
    <c:showDLblsOverMax val="0"/>
  </c:chart>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60268D-9987-43B9-BAA3-4E42F58FC3F5}"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es-ES"/>
        </a:p>
      </dgm:t>
    </dgm:pt>
    <dgm:pt modelId="{6F444CE4-3A08-495B-9F2F-08D7874CD978}">
      <dgm:prSet phldrT="[Texto]"/>
      <dgm:spPr/>
      <dgm:t>
        <a:bodyPr/>
        <a:lstStyle/>
        <a:p>
          <a:r>
            <a:rPr lang="es-ES" dirty="0" smtClean="0"/>
            <a:t>Propuestas educativas universitarias </a:t>
          </a:r>
          <a:endParaRPr lang="es-ES" dirty="0"/>
        </a:p>
      </dgm:t>
    </dgm:pt>
    <dgm:pt modelId="{F564F876-E0A3-487E-BA17-65A52FDAA1DB}" type="parTrans" cxnId="{1AC9ED5D-7B09-4EB1-B33E-BDF7D997A044}">
      <dgm:prSet/>
      <dgm:spPr/>
      <dgm:t>
        <a:bodyPr/>
        <a:lstStyle/>
        <a:p>
          <a:endParaRPr lang="es-ES"/>
        </a:p>
      </dgm:t>
    </dgm:pt>
    <dgm:pt modelId="{1AF15D40-ED39-4865-B6B9-CEEC2E732819}" type="sibTrans" cxnId="{1AC9ED5D-7B09-4EB1-B33E-BDF7D997A044}">
      <dgm:prSet/>
      <dgm:spPr/>
      <dgm:t>
        <a:bodyPr/>
        <a:lstStyle/>
        <a:p>
          <a:endParaRPr lang="es-ES"/>
        </a:p>
      </dgm:t>
    </dgm:pt>
    <dgm:pt modelId="{11DBF475-09BB-4AC7-A03E-F942FA8EADB7}">
      <dgm:prSet phldrT="[Texto]"/>
      <dgm:spPr/>
      <dgm:t>
        <a:bodyPr/>
        <a:lstStyle/>
        <a:p>
          <a:r>
            <a:rPr lang="es-ES" dirty="0" smtClean="0"/>
            <a:t>Propuestas educativas en IS </a:t>
          </a:r>
        </a:p>
        <a:p>
          <a:r>
            <a:rPr lang="es-ES" dirty="0" smtClean="0"/>
            <a:t>(Terciario)</a:t>
          </a:r>
          <a:endParaRPr lang="es-ES" dirty="0"/>
        </a:p>
      </dgm:t>
    </dgm:pt>
    <dgm:pt modelId="{4057E7F4-89C1-429E-8FD4-AF0B9BB8F59A}" type="parTrans" cxnId="{0C7E64E6-3E04-4E22-A60C-7C888A154574}">
      <dgm:prSet/>
      <dgm:spPr/>
      <dgm:t>
        <a:bodyPr/>
        <a:lstStyle/>
        <a:p>
          <a:endParaRPr lang="es-ES"/>
        </a:p>
      </dgm:t>
    </dgm:pt>
    <dgm:pt modelId="{8BFA9AA3-8FF8-4BA3-B010-ED1C83182464}" type="sibTrans" cxnId="{0C7E64E6-3E04-4E22-A60C-7C888A154574}">
      <dgm:prSet/>
      <dgm:spPr/>
      <dgm:t>
        <a:bodyPr/>
        <a:lstStyle/>
        <a:p>
          <a:endParaRPr lang="es-ES"/>
        </a:p>
      </dgm:t>
    </dgm:pt>
    <dgm:pt modelId="{13D25231-E85D-4322-849D-F6B8DCE32ACD}" type="pres">
      <dgm:prSet presAssocID="{E460268D-9987-43B9-BAA3-4E42F58FC3F5}" presName="compositeShape" presStyleCnt="0">
        <dgm:presLayoutVars>
          <dgm:chMax val="2"/>
          <dgm:dir/>
          <dgm:resizeHandles val="exact"/>
        </dgm:presLayoutVars>
      </dgm:prSet>
      <dgm:spPr/>
      <dgm:t>
        <a:bodyPr/>
        <a:lstStyle/>
        <a:p>
          <a:endParaRPr lang="es-ES"/>
        </a:p>
      </dgm:t>
    </dgm:pt>
    <dgm:pt modelId="{1EE9D97A-CCD3-4867-9918-CF06FB9D025B}" type="pres">
      <dgm:prSet presAssocID="{E460268D-9987-43B9-BAA3-4E42F58FC3F5}" presName="ribbon" presStyleLbl="node1" presStyleIdx="0" presStyleCnt="1"/>
      <dgm:spPr/>
    </dgm:pt>
    <dgm:pt modelId="{80E13BBE-F17B-45F7-8962-247249ABFBDB}" type="pres">
      <dgm:prSet presAssocID="{E460268D-9987-43B9-BAA3-4E42F58FC3F5}" presName="leftArrowText" presStyleLbl="node1" presStyleIdx="0" presStyleCnt="1">
        <dgm:presLayoutVars>
          <dgm:chMax val="0"/>
          <dgm:bulletEnabled val="1"/>
        </dgm:presLayoutVars>
      </dgm:prSet>
      <dgm:spPr/>
      <dgm:t>
        <a:bodyPr/>
        <a:lstStyle/>
        <a:p>
          <a:endParaRPr lang="es-ES"/>
        </a:p>
      </dgm:t>
    </dgm:pt>
    <dgm:pt modelId="{6C611E85-6448-463F-8805-ED5878533C53}" type="pres">
      <dgm:prSet presAssocID="{E460268D-9987-43B9-BAA3-4E42F58FC3F5}" presName="rightArrowText" presStyleLbl="node1" presStyleIdx="0" presStyleCnt="1">
        <dgm:presLayoutVars>
          <dgm:chMax val="0"/>
          <dgm:bulletEnabled val="1"/>
        </dgm:presLayoutVars>
      </dgm:prSet>
      <dgm:spPr/>
      <dgm:t>
        <a:bodyPr/>
        <a:lstStyle/>
        <a:p>
          <a:endParaRPr lang="es-ES"/>
        </a:p>
      </dgm:t>
    </dgm:pt>
  </dgm:ptLst>
  <dgm:cxnLst>
    <dgm:cxn modelId="{5891EA6B-C8AF-48D9-B46E-5F3DFC3DA665}" type="presOf" srcId="{11DBF475-09BB-4AC7-A03E-F942FA8EADB7}" destId="{6C611E85-6448-463F-8805-ED5878533C53}" srcOrd="0" destOrd="0" presId="urn:microsoft.com/office/officeart/2005/8/layout/arrow6"/>
    <dgm:cxn modelId="{702AC219-0DAA-4F1B-A79C-66213E5525C9}" type="presOf" srcId="{E460268D-9987-43B9-BAA3-4E42F58FC3F5}" destId="{13D25231-E85D-4322-849D-F6B8DCE32ACD}" srcOrd="0" destOrd="0" presId="urn:microsoft.com/office/officeart/2005/8/layout/arrow6"/>
    <dgm:cxn modelId="{0C7E64E6-3E04-4E22-A60C-7C888A154574}" srcId="{E460268D-9987-43B9-BAA3-4E42F58FC3F5}" destId="{11DBF475-09BB-4AC7-A03E-F942FA8EADB7}" srcOrd="1" destOrd="0" parTransId="{4057E7F4-89C1-429E-8FD4-AF0B9BB8F59A}" sibTransId="{8BFA9AA3-8FF8-4BA3-B010-ED1C83182464}"/>
    <dgm:cxn modelId="{CD97AE5A-5800-4266-9B6B-6863E5A3FF88}" type="presOf" srcId="{6F444CE4-3A08-495B-9F2F-08D7874CD978}" destId="{80E13BBE-F17B-45F7-8962-247249ABFBDB}" srcOrd="0" destOrd="0" presId="urn:microsoft.com/office/officeart/2005/8/layout/arrow6"/>
    <dgm:cxn modelId="{1AC9ED5D-7B09-4EB1-B33E-BDF7D997A044}" srcId="{E460268D-9987-43B9-BAA3-4E42F58FC3F5}" destId="{6F444CE4-3A08-495B-9F2F-08D7874CD978}" srcOrd="0" destOrd="0" parTransId="{F564F876-E0A3-487E-BA17-65A52FDAA1DB}" sibTransId="{1AF15D40-ED39-4865-B6B9-CEEC2E732819}"/>
    <dgm:cxn modelId="{35819B43-9159-45C8-A5A9-B053D26D73A6}" type="presParOf" srcId="{13D25231-E85D-4322-849D-F6B8DCE32ACD}" destId="{1EE9D97A-CCD3-4867-9918-CF06FB9D025B}" srcOrd="0" destOrd="0" presId="urn:microsoft.com/office/officeart/2005/8/layout/arrow6"/>
    <dgm:cxn modelId="{34F50C15-7F4E-4463-86D9-288FAD44A015}" type="presParOf" srcId="{13D25231-E85D-4322-849D-F6B8DCE32ACD}" destId="{80E13BBE-F17B-45F7-8962-247249ABFBDB}" srcOrd="1" destOrd="0" presId="urn:microsoft.com/office/officeart/2005/8/layout/arrow6"/>
    <dgm:cxn modelId="{9186FDB4-9545-4F4F-B385-2EB8BE91C572}" type="presParOf" srcId="{13D25231-E85D-4322-849D-F6B8DCE32ACD}" destId="{6C611E85-6448-463F-8805-ED5878533C53}"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D92D76-1431-4029-86B9-9047441F1D2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ED7275AC-B0CE-4F53-94D2-D22D9AE778BC}">
      <dgm:prSet phldrT="[Texto]"/>
      <dgm:spPr/>
      <dgm:t>
        <a:bodyPr/>
        <a:lstStyle/>
        <a:p>
          <a:r>
            <a:rPr lang="es-ES" dirty="0" smtClean="0"/>
            <a:t>Académico </a:t>
          </a:r>
          <a:endParaRPr lang="es-ES" dirty="0"/>
        </a:p>
      </dgm:t>
    </dgm:pt>
    <dgm:pt modelId="{AE59F15E-10EA-445F-9CBD-9A6555B4C044}" type="parTrans" cxnId="{782DEA51-09B2-4C98-8399-4CAB47F13538}">
      <dgm:prSet/>
      <dgm:spPr/>
      <dgm:t>
        <a:bodyPr/>
        <a:lstStyle/>
        <a:p>
          <a:endParaRPr lang="es-ES"/>
        </a:p>
      </dgm:t>
    </dgm:pt>
    <dgm:pt modelId="{73394558-319F-4CE2-8128-922700B5F649}" type="sibTrans" cxnId="{782DEA51-09B2-4C98-8399-4CAB47F13538}">
      <dgm:prSet/>
      <dgm:spPr/>
      <dgm:t>
        <a:bodyPr/>
        <a:lstStyle/>
        <a:p>
          <a:endParaRPr lang="es-ES"/>
        </a:p>
      </dgm:t>
    </dgm:pt>
    <dgm:pt modelId="{AE463008-D023-4787-B4E0-2DC3283E739B}">
      <dgm:prSet phldrT="[Texto]"/>
      <dgm:spPr/>
      <dgm:t>
        <a:bodyPr/>
        <a:lstStyle/>
        <a:p>
          <a:r>
            <a:rPr lang="es-ES" dirty="0" smtClean="0"/>
            <a:t>Naturaleza de los títulos.</a:t>
          </a:r>
          <a:endParaRPr lang="es-ES" dirty="0"/>
        </a:p>
      </dgm:t>
    </dgm:pt>
    <dgm:pt modelId="{6C31F72F-85CB-46D5-8989-9F4722E37DA4}" type="parTrans" cxnId="{F3DD01A8-7506-4F8A-9222-5F696594A8C6}">
      <dgm:prSet/>
      <dgm:spPr/>
      <dgm:t>
        <a:bodyPr/>
        <a:lstStyle/>
        <a:p>
          <a:endParaRPr lang="es-ES"/>
        </a:p>
      </dgm:t>
    </dgm:pt>
    <dgm:pt modelId="{664ED34A-B915-46B6-B831-308A1329A70E}" type="sibTrans" cxnId="{F3DD01A8-7506-4F8A-9222-5F696594A8C6}">
      <dgm:prSet/>
      <dgm:spPr/>
      <dgm:t>
        <a:bodyPr/>
        <a:lstStyle/>
        <a:p>
          <a:endParaRPr lang="es-ES"/>
        </a:p>
      </dgm:t>
    </dgm:pt>
    <dgm:pt modelId="{65CD3CDC-178A-4204-B0E9-AF9690E80CA1}">
      <dgm:prSet phldrT="[Texto]"/>
      <dgm:spPr/>
      <dgm:t>
        <a:bodyPr/>
        <a:lstStyle/>
        <a:p>
          <a:r>
            <a:rPr lang="es-ES" dirty="0" smtClean="0"/>
            <a:t>Institucional</a:t>
          </a:r>
          <a:endParaRPr lang="es-ES" dirty="0"/>
        </a:p>
      </dgm:t>
    </dgm:pt>
    <dgm:pt modelId="{720D8858-27E6-4329-ACE2-2DEF2C7EF540}" type="parTrans" cxnId="{D7F996D4-8C6E-4392-A4C9-3EF96626CC9E}">
      <dgm:prSet/>
      <dgm:spPr/>
      <dgm:t>
        <a:bodyPr/>
        <a:lstStyle/>
        <a:p>
          <a:endParaRPr lang="es-ES"/>
        </a:p>
      </dgm:t>
    </dgm:pt>
    <dgm:pt modelId="{234A2DC7-28B5-435E-870C-482E6F9C9000}" type="sibTrans" cxnId="{D7F996D4-8C6E-4392-A4C9-3EF96626CC9E}">
      <dgm:prSet/>
      <dgm:spPr/>
      <dgm:t>
        <a:bodyPr/>
        <a:lstStyle/>
        <a:p>
          <a:endParaRPr lang="es-ES"/>
        </a:p>
      </dgm:t>
    </dgm:pt>
    <dgm:pt modelId="{7539ECBC-C5F8-435E-9FA3-A6806BEC993B}">
      <dgm:prSet phldrT="[Texto]"/>
      <dgm:spPr/>
      <dgm:t>
        <a:bodyPr/>
        <a:lstStyle/>
        <a:p>
          <a:r>
            <a:rPr lang="es-ES" dirty="0" smtClean="0"/>
            <a:t> Órganos de Gobierno.</a:t>
          </a:r>
          <a:endParaRPr lang="es-ES" dirty="0"/>
        </a:p>
      </dgm:t>
    </dgm:pt>
    <dgm:pt modelId="{F46B702C-50C6-4D70-8010-DD7EF642C6A2}" type="parTrans" cxnId="{62231EF1-9C43-4D07-8374-12F6C3D08D65}">
      <dgm:prSet/>
      <dgm:spPr/>
      <dgm:t>
        <a:bodyPr/>
        <a:lstStyle/>
        <a:p>
          <a:endParaRPr lang="es-ES"/>
        </a:p>
      </dgm:t>
    </dgm:pt>
    <dgm:pt modelId="{FBDD1CE5-483D-4374-84FD-EC49068D1886}" type="sibTrans" cxnId="{62231EF1-9C43-4D07-8374-12F6C3D08D65}">
      <dgm:prSet/>
      <dgm:spPr/>
      <dgm:t>
        <a:bodyPr/>
        <a:lstStyle/>
        <a:p>
          <a:endParaRPr lang="es-ES"/>
        </a:p>
      </dgm:t>
    </dgm:pt>
    <dgm:pt modelId="{CE57B895-18E0-4738-816A-65D3D61EF99D}">
      <dgm:prSet phldrT="[Texto]"/>
      <dgm:spPr/>
      <dgm:t>
        <a:bodyPr/>
        <a:lstStyle/>
        <a:p>
          <a:r>
            <a:rPr lang="es-ES" dirty="0" smtClean="0"/>
            <a:t>Administrativo</a:t>
          </a:r>
          <a:endParaRPr lang="es-ES" dirty="0"/>
        </a:p>
      </dgm:t>
    </dgm:pt>
    <dgm:pt modelId="{703E7C87-3AC5-4A6F-ADA2-E3F6541AA42F}" type="parTrans" cxnId="{B56BD58E-0430-489F-8EDB-A7D305CDD851}">
      <dgm:prSet/>
      <dgm:spPr/>
      <dgm:t>
        <a:bodyPr/>
        <a:lstStyle/>
        <a:p>
          <a:endParaRPr lang="es-ES"/>
        </a:p>
      </dgm:t>
    </dgm:pt>
    <dgm:pt modelId="{7F8A08B2-DD3B-4235-ACEE-59988B3BDAB7}" type="sibTrans" cxnId="{B56BD58E-0430-489F-8EDB-A7D305CDD851}">
      <dgm:prSet/>
      <dgm:spPr/>
      <dgm:t>
        <a:bodyPr/>
        <a:lstStyle/>
        <a:p>
          <a:endParaRPr lang="es-ES"/>
        </a:p>
      </dgm:t>
    </dgm:pt>
    <dgm:pt modelId="{F27FC761-43B7-4419-835B-831014003CCC}">
      <dgm:prSet phldrT="[Texto]"/>
      <dgm:spPr/>
      <dgm:t>
        <a:bodyPr/>
        <a:lstStyle/>
        <a:p>
          <a:r>
            <a:rPr lang="es-ES" dirty="0" smtClean="0"/>
            <a:t>Fuentes de financiamiento</a:t>
          </a:r>
          <a:endParaRPr lang="es-ES" dirty="0"/>
        </a:p>
      </dgm:t>
    </dgm:pt>
    <dgm:pt modelId="{12355208-8E70-4B85-B8D9-A3850096B3AF}" type="parTrans" cxnId="{5053DFED-A018-4F7F-AF20-98F37DD6FE2F}">
      <dgm:prSet/>
      <dgm:spPr/>
      <dgm:t>
        <a:bodyPr/>
        <a:lstStyle/>
        <a:p>
          <a:endParaRPr lang="es-ES"/>
        </a:p>
      </dgm:t>
    </dgm:pt>
    <dgm:pt modelId="{13F02143-69F0-443A-92CC-BC061AE34D71}" type="sibTrans" cxnId="{5053DFED-A018-4F7F-AF20-98F37DD6FE2F}">
      <dgm:prSet/>
      <dgm:spPr/>
      <dgm:t>
        <a:bodyPr/>
        <a:lstStyle/>
        <a:p>
          <a:endParaRPr lang="es-ES"/>
        </a:p>
      </dgm:t>
    </dgm:pt>
    <dgm:pt modelId="{F946F8DC-AA64-42D3-8AF7-61ACE5F5B17B}">
      <dgm:prSet phldrT="[Texto]"/>
      <dgm:spPr/>
      <dgm:t>
        <a:bodyPr/>
        <a:lstStyle/>
        <a:p>
          <a:r>
            <a:rPr lang="es-ES" dirty="0" smtClean="0"/>
            <a:t>Etc. </a:t>
          </a:r>
          <a:endParaRPr lang="es-ES" dirty="0"/>
        </a:p>
      </dgm:t>
    </dgm:pt>
    <dgm:pt modelId="{0D7D79BC-2897-4DDE-8F49-2774BDE02075}" type="parTrans" cxnId="{CFFBA709-3FE4-48ED-B621-0F5EC0E83EA0}">
      <dgm:prSet/>
      <dgm:spPr/>
      <dgm:t>
        <a:bodyPr/>
        <a:lstStyle/>
        <a:p>
          <a:endParaRPr lang="es-ES"/>
        </a:p>
      </dgm:t>
    </dgm:pt>
    <dgm:pt modelId="{38190E8C-035D-4DDC-A28E-EDE57A4D44D6}" type="sibTrans" cxnId="{CFFBA709-3FE4-48ED-B621-0F5EC0E83EA0}">
      <dgm:prSet/>
      <dgm:spPr/>
      <dgm:t>
        <a:bodyPr/>
        <a:lstStyle/>
        <a:p>
          <a:endParaRPr lang="es-ES"/>
        </a:p>
      </dgm:t>
    </dgm:pt>
    <dgm:pt modelId="{1E3D4E80-0486-48E5-A9F5-B3514A4AC1E3}">
      <dgm:prSet phldrT="[Texto]"/>
      <dgm:spPr/>
      <dgm:t>
        <a:bodyPr/>
        <a:lstStyle/>
        <a:p>
          <a:r>
            <a:rPr lang="es-ES" dirty="0" smtClean="0"/>
            <a:t>Circuitos de acceso docentes.</a:t>
          </a:r>
          <a:endParaRPr lang="es-ES" dirty="0"/>
        </a:p>
      </dgm:t>
    </dgm:pt>
    <dgm:pt modelId="{C862E3F5-2B4C-4685-9B30-4768FB4D51B0}" type="parTrans" cxnId="{D3565983-F3F0-49FD-931C-F17C491741D3}">
      <dgm:prSet/>
      <dgm:spPr/>
      <dgm:t>
        <a:bodyPr/>
        <a:lstStyle/>
        <a:p>
          <a:endParaRPr lang="es-ES"/>
        </a:p>
      </dgm:t>
    </dgm:pt>
    <dgm:pt modelId="{62E9E143-77D1-4813-A6CD-BC10D0145E2F}" type="sibTrans" cxnId="{D3565983-F3F0-49FD-931C-F17C491741D3}">
      <dgm:prSet/>
      <dgm:spPr/>
      <dgm:t>
        <a:bodyPr/>
        <a:lstStyle/>
        <a:p>
          <a:endParaRPr lang="es-ES"/>
        </a:p>
      </dgm:t>
    </dgm:pt>
    <dgm:pt modelId="{B3C8D141-4D5F-4E99-B443-1F04B27D7615}">
      <dgm:prSet phldrT="[Texto]"/>
      <dgm:spPr/>
      <dgm:t>
        <a:bodyPr/>
        <a:lstStyle/>
        <a:p>
          <a:r>
            <a:rPr lang="es-ES" dirty="0" smtClean="0"/>
            <a:t>Etc. </a:t>
          </a:r>
          <a:endParaRPr lang="es-ES" dirty="0"/>
        </a:p>
      </dgm:t>
    </dgm:pt>
    <dgm:pt modelId="{94472C92-9DB6-41A3-9BD3-0EE7F9841BEF}" type="parTrans" cxnId="{2F9354FD-4435-4597-BC5B-F627DD1B26C0}">
      <dgm:prSet/>
      <dgm:spPr/>
      <dgm:t>
        <a:bodyPr/>
        <a:lstStyle/>
        <a:p>
          <a:endParaRPr lang="es-ES"/>
        </a:p>
      </dgm:t>
    </dgm:pt>
    <dgm:pt modelId="{F3C940D1-A27B-4178-83AA-F0035113B138}" type="sibTrans" cxnId="{2F9354FD-4435-4597-BC5B-F627DD1B26C0}">
      <dgm:prSet/>
      <dgm:spPr/>
      <dgm:t>
        <a:bodyPr/>
        <a:lstStyle/>
        <a:p>
          <a:endParaRPr lang="es-ES"/>
        </a:p>
      </dgm:t>
    </dgm:pt>
    <dgm:pt modelId="{6F967A6E-B9A5-4CAF-A280-AECDF36F94A9}">
      <dgm:prSet phldrT="[Texto]"/>
      <dgm:spPr/>
      <dgm:t>
        <a:bodyPr/>
        <a:lstStyle/>
        <a:p>
          <a:r>
            <a:rPr lang="es-ES" dirty="0" smtClean="0"/>
            <a:t>Cantidad de </a:t>
          </a:r>
          <a:r>
            <a:rPr lang="es-ES" dirty="0" smtClean="0"/>
            <a:t>IS/U.</a:t>
          </a:r>
          <a:endParaRPr lang="es-ES" dirty="0"/>
        </a:p>
      </dgm:t>
    </dgm:pt>
    <dgm:pt modelId="{0DE1246E-D8E3-43E4-90B7-3B9FEEC4862C}" type="parTrans" cxnId="{26E756AC-0465-47F6-BF5A-8B5D97373DB2}">
      <dgm:prSet/>
      <dgm:spPr/>
      <dgm:t>
        <a:bodyPr/>
        <a:lstStyle/>
        <a:p>
          <a:endParaRPr lang="es-ES"/>
        </a:p>
      </dgm:t>
    </dgm:pt>
    <dgm:pt modelId="{34AD1972-CF4A-4616-AF89-69CBDD4369DE}" type="sibTrans" cxnId="{26E756AC-0465-47F6-BF5A-8B5D97373DB2}">
      <dgm:prSet/>
      <dgm:spPr/>
      <dgm:t>
        <a:bodyPr/>
        <a:lstStyle/>
        <a:p>
          <a:endParaRPr lang="es-ES"/>
        </a:p>
      </dgm:t>
    </dgm:pt>
    <dgm:pt modelId="{5771E01C-7A91-4654-9B41-A50672751063}" type="pres">
      <dgm:prSet presAssocID="{6ED92D76-1431-4029-86B9-9047441F1D2E}" presName="Name0" presStyleCnt="0">
        <dgm:presLayoutVars>
          <dgm:dir/>
          <dgm:animLvl val="lvl"/>
          <dgm:resizeHandles val="exact"/>
        </dgm:presLayoutVars>
      </dgm:prSet>
      <dgm:spPr/>
      <dgm:t>
        <a:bodyPr/>
        <a:lstStyle/>
        <a:p>
          <a:endParaRPr lang="es-ES"/>
        </a:p>
      </dgm:t>
    </dgm:pt>
    <dgm:pt modelId="{5E34668C-7A63-4AF4-954A-6C2CA64B14AB}" type="pres">
      <dgm:prSet presAssocID="{ED7275AC-B0CE-4F53-94D2-D22D9AE778BC}" presName="composite" presStyleCnt="0"/>
      <dgm:spPr/>
    </dgm:pt>
    <dgm:pt modelId="{050514E0-48E4-4571-8735-279508875754}" type="pres">
      <dgm:prSet presAssocID="{ED7275AC-B0CE-4F53-94D2-D22D9AE778BC}" presName="parTx" presStyleLbl="alignNode1" presStyleIdx="0" presStyleCnt="3">
        <dgm:presLayoutVars>
          <dgm:chMax val="0"/>
          <dgm:chPref val="0"/>
          <dgm:bulletEnabled val="1"/>
        </dgm:presLayoutVars>
      </dgm:prSet>
      <dgm:spPr/>
      <dgm:t>
        <a:bodyPr/>
        <a:lstStyle/>
        <a:p>
          <a:endParaRPr lang="es-ES"/>
        </a:p>
      </dgm:t>
    </dgm:pt>
    <dgm:pt modelId="{732A5DE4-B984-4CA2-80F5-B35805C7751E}" type="pres">
      <dgm:prSet presAssocID="{ED7275AC-B0CE-4F53-94D2-D22D9AE778BC}" presName="desTx" presStyleLbl="alignAccFollowNode1" presStyleIdx="0" presStyleCnt="3">
        <dgm:presLayoutVars>
          <dgm:bulletEnabled val="1"/>
        </dgm:presLayoutVars>
      </dgm:prSet>
      <dgm:spPr/>
      <dgm:t>
        <a:bodyPr/>
        <a:lstStyle/>
        <a:p>
          <a:endParaRPr lang="es-ES"/>
        </a:p>
      </dgm:t>
    </dgm:pt>
    <dgm:pt modelId="{90A0F67E-F1B2-4B33-88A3-CD34AF12672A}" type="pres">
      <dgm:prSet presAssocID="{73394558-319F-4CE2-8128-922700B5F649}" presName="space" presStyleCnt="0"/>
      <dgm:spPr/>
    </dgm:pt>
    <dgm:pt modelId="{3E10727E-E60C-4434-8DDF-F577E6362A05}" type="pres">
      <dgm:prSet presAssocID="{65CD3CDC-178A-4204-B0E9-AF9690E80CA1}" presName="composite" presStyleCnt="0"/>
      <dgm:spPr/>
    </dgm:pt>
    <dgm:pt modelId="{0FE50AF7-BA5E-4111-BAF5-54782EE97504}" type="pres">
      <dgm:prSet presAssocID="{65CD3CDC-178A-4204-B0E9-AF9690E80CA1}" presName="parTx" presStyleLbl="alignNode1" presStyleIdx="1" presStyleCnt="3">
        <dgm:presLayoutVars>
          <dgm:chMax val="0"/>
          <dgm:chPref val="0"/>
          <dgm:bulletEnabled val="1"/>
        </dgm:presLayoutVars>
      </dgm:prSet>
      <dgm:spPr/>
      <dgm:t>
        <a:bodyPr/>
        <a:lstStyle/>
        <a:p>
          <a:endParaRPr lang="es-ES"/>
        </a:p>
      </dgm:t>
    </dgm:pt>
    <dgm:pt modelId="{63925D14-D2F2-4B05-81A0-8D2A864B8C30}" type="pres">
      <dgm:prSet presAssocID="{65CD3CDC-178A-4204-B0E9-AF9690E80CA1}" presName="desTx" presStyleLbl="alignAccFollowNode1" presStyleIdx="1" presStyleCnt="3" custLinFactNeighborX="-16" custLinFactNeighborY="5344">
        <dgm:presLayoutVars>
          <dgm:bulletEnabled val="1"/>
        </dgm:presLayoutVars>
      </dgm:prSet>
      <dgm:spPr/>
      <dgm:t>
        <a:bodyPr/>
        <a:lstStyle/>
        <a:p>
          <a:endParaRPr lang="es-ES"/>
        </a:p>
      </dgm:t>
    </dgm:pt>
    <dgm:pt modelId="{22B76EC4-96BB-4167-8391-847068537ED7}" type="pres">
      <dgm:prSet presAssocID="{234A2DC7-28B5-435E-870C-482E6F9C9000}" presName="space" presStyleCnt="0"/>
      <dgm:spPr/>
    </dgm:pt>
    <dgm:pt modelId="{BE5AD219-A285-46EF-9ED2-EDD142B67D50}" type="pres">
      <dgm:prSet presAssocID="{CE57B895-18E0-4738-816A-65D3D61EF99D}" presName="composite" presStyleCnt="0"/>
      <dgm:spPr/>
    </dgm:pt>
    <dgm:pt modelId="{6486F927-2531-402B-837F-F3B7076FBEA6}" type="pres">
      <dgm:prSet presAssocID="{CE57B895-18E0-4738-816A-65D3D61EF99D}" presName="parTx" presStyleLbl="alignNode1" presStyleIdx="2" presStyleCnt="3">
        <dgm:presLayoutVars>
          <dgm:chMax val="0"/>
          <dgm:chPref val="0"/>
          <dgm:bulletEnabled val="1"/>
        </dgm:presLayoutVars>
      </dgm:prSet>
      <dgm:spPr/>
      <dgm:t>
        <a:bodyPr/>
        <a:lstStyle/>
        <a:p>
          <a:endParaRPr lang="es-ES"/>
        </a:p>
      </dgm:t>
    </dgm:pt>
    <dgm:pt modelId="{DDD2BF6C-9E80-4E14-B21C-42A1ACE8A237}" type="pres">
      <dgm:prSet presAssocID="{CE57B895-18E0-4738-816A-65D3D61EF99D}" presName="desTx" presStyleLbl="alignAccFollowNode1" presStyleIdx="2" presStyleCnt="3">
        <dgm:presLayoutVars>
          <dgm:bulletEnabled val="1"/>
        </dgm:presLayoutVars>
      </dgm:prSet>
      <dgm:spPr/>
      <dgm:t>
        <a:bodyPr/>
        <a:lstStyle/>
        <a:p>
          <a:endParaRPr lang="es-ES"/>
        </a:p>
      </dgm:t>
    </dgm:pt>
  </dgm:ptLst>
  <dgm:cxnLst>
    <dgm:cxn modelId="{782DEA51-09B2-4C98-8399-4CAB47F13538}" srcId="{6ED92D76-1431-4029-86B9-9047441F1D2E}" destId="{ED7275AC-B0CE-4F53-94D2-D22D9AE778BC}" srcOrd="0" destOrd="0" parTransId="{AE59F15E-10EA-445F-9CBD-9A6555B4C044}" sibTransId="{73394558-319F-4CE2-8128-922700B5F649}"/>
    <dgm:cxn modelId="{26E756AC-0465-47F6-BF5A-8B5D97373DB2}" srcId="{65CD3CDC-178A-4204-B0E9-AF9690E80CA1}" destId="{6F967A6E-B9A5-4CAF-A280-AECDF36F94A9}" srcOrd="1" destOrd="0" parTransId="{0DE1246E-D8E3-43E4-90B7-3B9FEEC4862C}" sibTransId="{34AD1972-CF4A-4616-AF89-69CBDD4369DE}"/>
    <dgm:cxn modelId="{63FF222A-C96C-447C-AE93-9E224FA6B830}" type="presOf" srcId="{F27FC761-43B7-4419-835B-831014003CCC}" destId="{DDD2BF6C-9E80-4E14-B21C-42A1ACE8A237}" srcOrd="0" destOrd="0" presId="urn:microsoft.com/office/officeart/2005/8/layout/hList1"/>
    <dgm:cxn modelId="{5053DFED-A018-4F7F-AF20-98F37DD6FE2F}" srcId="{CE57B895-18E0-4738-816A-65D3D61EF99D}" destId="{F27FC761-43B7-4419-835B-831014003CCC}" srcOrd="0" destOrd="0" parTransId="{12355208-8E70-4B85-B8D9-A3850096B3AF}" sibTransId="{13F02143-69F0-443A-92CC-BC061AE34D71}"/>
    <dgm:cxn modelId="{7FD4901A-C14F-44DA-8398-84D498F599A0}" type="presOf" srcId="{6F967A6E-B9A5-4CAF-A280-AECDF36F94A9}" destId="{63925D14-D2F2-4B05-81A0-8D2A864B8C30}" srcOrd="0" destOrd="1" presId="urn:microsoft.com/office/officeart/2005/8/layout/hList1"/>
    <dgm:cxn modelId="{CFFBA709-3FE4-48ED-B621-0F5EC0E83EA0}" srcId="{CE57B895-18E0-4738-816A-65D3D61EF99D}" destId="{F946F8DC-AA64-42D3-8AF7-61ACE5F5B17B}" srcOrd="1" destOrd="0" parTransId="{0D7D79BC-2897-4DDE-8F49-2774BDE02075}" sibTransId="{38190E8C-035D-4DDC-A28E-EDE57A4D44D6}"/>
    <dgm:cxn modelId="{BEABD47A-57AE-48A7-8BF5-91ED97A60FCF}" type="presOf" srcId="{F946F8DC-AA64-42D3-8AF7-61ACE5F5B17B}" destId="{DDD2BF6C-9E80-4E14-B21C-42A1ACE8A237}" srcOrd="0" destOrd="1" presId="urn:microsoft.com/office/officeart/2005/8/layout/hList1"/>
    <dgm:cxn modelId="{5F76A4EC-9188-40F9-A14B-FC3D5188508D}" type="presOf" srcId="{1E3D4E80-0486-48E5-A9F5-B3514A4AC1E3}" destId="{732A5DE4-B984-4CA2-80F5-B35805C7751E}" srcOrd="0" destOrd="1" presId="urn:microsoft.com/office/officeart/2005/8/layout/hList1"/>
    <dgm:cxn modelId="{825EC223-19EA-490F-8640-7566D824F070}" type="presOf" srcId="{AE463008-D023-4787-B4E0-2DC3283E739B}" destId="{732A5DE4-B984-4CA2-80F5-B35805C7751E}" srcOrd="0" destOrd="0" presId="urn:microsoft.com/office/officeart/2005/8/layout/hList1"/>
    <dgm:cxn modelId="{8BB491FB-A1C4-4DB0-ABE6-6ACF904F546C}" type="presOf" srcId="{6ED92D76-1431-4029-86B9-9047441F1D2E}" destId="{5771E01C-7A91-4654-9B41-A50672751063}" srcOrd="0" destOrd="0" presId="urn:microsoft.com/office/officeart/2005/8/layout/hList1"/>
    <dgm:cxn modelId="{BCB41590-1B45-40FD-A624-04E2B31816A1}" type="presOf" srcId="{65CD3CDC-178A-4204-B0E9-AF9690E80CA1}" destId="{0FE50AF7-BA5E-4111-BAF5-54782EE97504}" srcOrd="0" destOrd="0" presId="urn:microsoft.com/office/officeart/2005/8/layout/hList1"/>
    <dgm:cxn modelId="{F3DD01A8-7506-4F8A-9222-5F696594A8C6}" srcId="{ED7275AC-B0CE-4F53-94D2-D22D9AE778BC}" destId="{AE463008-D023-4787-B4E0-2DC3283E739B}" srcOrd="0" destOrd="0" parTransId="{6C31F72F-85CB-46D5-8989-9F4722E37DA4}" sibTransId="{664ED34A-B915-46B6-B831-308A1329A70E}"/>
    <dgm:cxn modelId="{C73A5AE0-2043-45E5-B516-3279ADBAEC58}" type="presOf" srcId="{B3C8D141-4D5F-4E99-B443-1F04B27D7615}" destId="{732A5DE4-B984-4CA2-80F5-B35805C7751E}" srcOrd="0" destOrd="2" presId="urn:microsoft.com/office/officeart/2005/8/layout/hList1"/>
    <dgm:cxn modelId="{B56BD58E-0430-489F-8EDB-A7D305CDD851}" srcId="{6ED92D76-1431-4029-86B9-9047441F1D2E}" destId="{CE57B895-18E0-4738-816A-65D3D61EF99D}" srcOrd="2" destOrd="0" parTransId="{703E7C87-3AC5-4A6F-ADA2-E3F6541AA42F}" sibTransId="{7F8A08B2-DD3B-4235-ACEE-59988B3BDAB7}"/>
    <dgm:cxn modelId="{D96CA1BD-858D-46F4-9C17-4E2CA3249E93}" type="presOf" srcId="{CE57B895-18E0-4738-816A-65D3D61EF99D}" destId="{6486F927-2531-402B-837F-F3B7076FBEA6}" srcOrd="0" destOrd="0" presId="urn:microsoft.com/office/officeart/2005/8/layout/hList1"/>
    <dgm:cxn modelId="{D3565983-F3F0-49FD-931C-F17C491741D3}" srcId="{ED7275AC-B0CE-4F53-94D2-D22D9AE778BC}" destId="{1E3D4E80-0486-48E5-A9F5-B3514A4AC1E3}" srcOrd="1" destOrd="0" parTransId="{C862E3F5-2B4C-4685-9B30-4768FB4D51B0}" sibTransId="{62E9E143-77D1-4813-A6CD-BC10D0145E2F}"/>
    <dgm:cxn modelId="{93F46106-B5E7-4B5B-9F79-A230A679A05E}" type="presOf" srcId="{7539ECBC-C5F8-435E-9FA3-A6806BEC993B}" destId="{63925D14-D2F2-4B05-81A0-8D2A864B8C30}" srcOrd="0" destOrd="0" presId="urn:microsoft.com/office/officeart/2005/8/layout/hList1"/>
    <dgm:cxn modelId="{2F9354FD-4435-4597-BC5B-F627DD1B26C0}" srcId="{ED7275AC-B0CE-4F53-94D2-D22D9AE778BC}" destId="{B3C8D141-4D5F-4E99-B443-1F04B27D7615}" srcOrd="2" destOrd="0" parTransId="{94472C92-9DB6-41A3-9BD3-0EE7F9841BEF}" sibTransId="{F3C940D1-A27B-4178-83AA-F0035113B138}"/>
    <dgm:cxn modelId="{D7F996D4-8C6E-4392-A4C9-3EF96626CC9E}" srcId="{6ED92D76-1431-4029-86B9-9047441F1D2E}" destId="{65CD3CDC-178A-4204-B0E9-AF9690E80CA1}" srcOrd="1" destOrd="0" parTransId="{720D8858-27E6-4329-ACE2-2DEF2C7EF540}" sibTransId="{234A2DC7-28B5-435E-870C-482E6F9C9000}"/>
    <dgm:cxn modelId="{2268F081-F345-4409-98DC-5B41F794ECBA}" type="presOf" srcId="{ED7275AC-B0CE-4F53-94D2-D22D9AE778BC}" destId="{050514E0-48E4-4571-8735-279508875754}" srcOrd="0" destOrd="0" presId="urn:microsoft.com/office/officeart/2005/8/layout/hList1"/>
    <dgm:cxn modelId="{62231EF1-9C43-4D07-8374-12F6C3D08D65}" srcId="{65CD3CDC-178A-4204-B0E9-AF9690E80CA1}" destId="{7539ECBC-C5F8-435E-9FA3-A6806BEC993B}" srcOrd="0" destOrd="0" parTransId="{F46B702C-50C6-4D70-8010-DD7EF642C6A2}" sibTransId="{FBDD1CE5-483D-4374-84FD-EC49068D1886}"/>
    <dgm:cxn modelId="{556526B2-6FC8-496C-AC24-D790BAB48F43}" type="presParOf" srcId="{5771E01C-7A91-4654-9B41-A50672751063}" destId="{5E34668C-7A63-4AF4-954A-6C2CA64B14AB}" srcOrd="0" destOrd="0" presId="urn:microsoft.com/office/officeart/2005/8/layout/hList1"/>
    <dgm:cxn modelId="{CCAC8A74-1B17-4E47-9F92-E7372BF3A2D4}" type="presParOf" srcId="{5E34668C-7A63-4AF4-954A-6C2CA64B14AB}" destId="{050514E0-48E4-4571-8735-279508875754}" srcOrd="0" destOrd="0" presId="urn:microsoft.com/office/officeart/2005/8/layout/hList1"/>
    <dgm:cxn modelId="{DC3A4E40-2643-40D2-B46C-CB8755135BD2}" type="presParOf" srcId="{5E34668C-7A63-4AF4-954A-6C2CA64B14AB}" destId="{732A5DE4-B984-4CA2-80F5-B35805C7751E}" srcOrd="1" destOrd="0" presId="urn:microsoft.com/office/officeart/2005/8/layout/hList1"/>
    <dgm:cxn modelId="{6EF6E79C-5D15-4EF0-8289-48EA69DFFA87}" type="presParOf" srcId="{5771E01C-7A91-4654-9B41-A50672751063}" destId="{90A0F67E-F1B2-4B33-88A3-CD34AF12672A}" srcOrd="1" destOrd="0" presId="urn:microsoft.com/office/officeart/2005/8/layout/hList1"/>
    <dgm:cxn modelId="{0ECDCFD4-DF68-4B91-9D9C-476CEFF6E7AA}" type="presParOf" srcId="{5771E01C-7A91-4654-9B41-A50672751063}" destId="{3E10727E-E60C-4434-8DDF-F577E6362A05}" srcOrd="2" destOrd="0" presId="urn:microsoft.com/office/officeart/2005/8/layout/hList1"/>
    <dgm:cxn modelId="{1A56788D-0A8A-4729-AEBA-D6D2521AED2B}" type="presParOf" srcId="{3E10727E-E60C-4434-8DDF-F577E6362A05}" destId="{0FE50AF7-BA5E-4111-BAF5-54782EE97504}" srcOrd="0" destOrd="0" presId="urn:microsoft.com/office/officeart/2005/8/layout/hList1"/>
    <dgm:cxn modelId="{494F935C-B6D0-4C52-B9BC-DB515B10FE29}" type="presParOf" srcId="{3E10727E-E60C-4434-8DDF-F577E6362A05}" destId="{63925D14-D2F2-4B05-81A0-8D2A864B8C30}" srcOrd="1" destOrd="0" presId="urn:microsoft.com/office/officeart/2005/8/layout/hList1"/>
    <dgm:cxn modelId="{68CF9539-9E2E-4823-BFE4-EAEE64E2617C}" type="presParOf" srcId="{5771E01C-7A91-4654-9B41-A50672751063}" destId="{22B76EC4-96BB-4167-8391-847068537ED7}" srcOrd="3" destOrd="0" presId="urn:microsoft.com/office/officeart/2005/8/layout/hList1"/>
    <dgm:cxn modelId="{3D55722F-29CB-40F5-9FC8-45FDBEC9F6C8}" type="presParOf" srcId="{5771E01C-7A91-4654-9B41-A50672751063}" destId="{BE5AD219-A285-46EF-9ED2-EDD142B67D50}" srcOrd="4" destOrd="0" presId="urn:microsoft.com/office/officeart/2005/8/layout/hList1"/>
    <dgm:cxn modelId="{2D7BB0B8-15F5-4D53-AD1B-D04DB7EEE7F8}" type="presParOf" srcId="{BE5AD219-A285-46EF-9ED2-EDD142B67D50}" destId="{6486F927-2531-402B-837F-F3B7076FBEA6}" srcOrd="0" destOrd="0" presId="urn:microsoft.com/office/officeart/2005/8/layout/hList1"/>
    <dgm:cxn modelId="{E2B8C566-DA8A-4C92-A1BE-B436F7276905}" type="presParOf" srcId="{BE5AD219-A285-46EF-9ED2-EDD142B67D50}" destId="{DDD2BF6C-9E80-4E14-B21C-42A1ACE8A23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2D6BA4-42A0-479E-91FB-54129F4B4CD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s-ES"/>
        </a:p>
      </dgm:t>
    </dgm:pt>
    <dgm:pt modelId="{0ACBD0CF-1576-4D3B-9166-C355804687B0}">
      <dgm:prSet/>
      <dgm:spPr/>
      <dgm:t>
        <a:bodyPr/>
        <a:lstStyle/>
        <a:p>
          <a:pPr rtl="0"/>
          <a:r>
            <a:rPr lang="es-AR" dirty="0" smtClean="0"/>
            <a:t>En las transiciones educativas y/o trayectorias escolares (escenas- indagaciones)</a:t>
          </a:r>
          <a:endParaRPr lang="en-US" dirty="0"/>
        </a:p>
      </dgm:t>
    </dgm:pt>
    <dgm:pt modelId="{A3EF994D-AB73-42F0-812B-0006CE40F355}" type="parTrans" cxnId="{2D8D7919-FDD2-4322-B46A-E548FFEB2956}">
      <dgm:prSet/>
      <dgm:spPr/>
      <dgm:t>
        <a:bodyPr/>
        <a:lstStyle/>
        <a:p>
          <a:endParaRPr lang="es-ES"/>
        </a:p>
      </dgm:t>
    </dgm:pt>
    <dgm:pt modelId="{DFA1D14F-2823-4DFB-9208-E7BD96A44903}" type="sibTrans" cxnId="{2D8D7919-FDD2-4322-B46A-E548FFEB2956}">
      <dgm:prSet/>
      <dgm:spPr/>
      <dgm:t>
        <a:bodyPr/>
        <a:lstStyle/>
        <a:p>
          <a:endParaRPr lang="es-ES"/>
        </a:p>
      </dgm:t>
    </dgm:pt>
    <dgm:pt modelId="{C002719F-5CB9-442A-8111-8DBBFF459AC3}">
      <dgm:prSet/>
      <dgm:spPr/>
      <dgm:t>
        <a:bodyPr/>
        <a:lstStyle/>
        <a:p>
          <a:pPr rtl="0"/>
          <a:endParaRPr lang="en-US" dirty="0"/>
        </a:p>
      </dgm:t>
    </dgm:pt>
    <dgm:pt modelId="{2569A626-A56A-4DA8-9E98-03CADE874B6B}" type="sibTrans" cxnId="{516526D6-B8D6-444F-9599-3D1A9F4E4B3A}">
      <dgm:prSet/>
      <dgm:spPr/>
      <dgm:t>
        <a:bodyPr/>
        <a:lstStyle/>
        <a:p>
          <a:endParaRPr lang="es-ES"/>
        </a:p>
      </dgm:t>
    </dgm:pt>
    <dgm:pt modelId="{BCA1A373-8F41-4C6F-8D2A-66F57A64BF79}" type="parTrans" cxnId="{516526D6-B8D6-444F-9599-3D1A9F4E4B3A}">
      <dgm:prSet/>
      <dgm:spPr/>
      <dgm:t>
        <a:bodyPr/>
        <a:lstStyle/>
        <a:p>
          <a:endParaRPr lang="es-ES"/>
        </a:p>
      </dgm:t>
    </dgm:pt>
    <dgm:pt modelId="{6AA96835-244A-4144-87A3-F69D332E08AC}">
      <dgm:prSet/>
      <dgm:spPr/>
      <dgm:t>
        <a:bodyPr/>
        <a:lstStyle/>
        <a:p>
          <a:pPr rtl="0"/>
          <a:r>
            <a:rPr lang="es-AR" smtClean="0"/>
            <a:t>Fomentar el debate sobre la democratización  en el acceso y permanencia al nivel superior para determinados colectivos juveniles</a:t>
          </a:r>
          <a:endParaRPr lang="en-US"/>
        </a:p>
      </dgm:t>
    </dgm:pt>
    <dgm:pt modelId="{2F38677F-C9BC-4A8A-A5F1-91D7D29E8A9A}" type="sibTrans" cxnId="{9381A79C-5C57-4E2F-87FC-7E60AF6C3D67}">
      <dgm:prSet/>
      <dgm:spPr/>
      <dgm:t>
        <a:bodyPr/>
        <a:lstStyle/>
        <a:p>
          <a:endParaRPr lang="es-ES"/>
        </a:p>
      </dgm:t>
    </dgm:pt>
    <dgm:pt modelId="{89957E52-5857-407C-BFAC-C23AF0F4C023}" type="parTrans" cxnId="{9381A79C-5C57-4E2F-87FC-7E60AF6C3D67}">
      <dgm:prSet/>
      <dgm:spPr/>
      <dgm:t>
        <a:bodyPr/>
        <a:lstStyle/>
        <a:p>
          <a:endParaRPr lang="es-ES"/>
        </a:p>
      </dgm:t>
    </dgm:pt>
    <dgm:pt modelId="{F0D56419-CDF3-4E2C-884A-5DF9B18122DC}">
      <dgm:prSet/>
      <dgm:spPr/>
      <dgm:t>
        <a:bodyPr/>
        <a:lstStyle/>
        <a:p>
          <a:pPr rtl="0"/>
          <a:r>
            <a:rPr lang="es-AR" dirty="0" smtClean="0"/>
            <a:t>Contra-Cultura Universitaria</a:t>
          </a:r>
          <a:endParaRPr lang="en-US" dirty="0"/>
        </a:p>
      </dgm:t>
    </dgm:pt>
    <dgm:pt modelId="{B1EE92A3-DE89-4304-B041-F1F2349EA968}" type="sibTrans" cxnId="{90CB39F6-9989-4645-9C90-55B381DED9E0}">
      <dgm:prSet/>
      <dgm:spPr/>
      <dgm:t>
        <a:bodyPr/>
        <a:lstStyle/>
        <a:p>
          <a:endParaRPr lang="es-ES"/>
        </a:p>
      </dgm:t>
    </dgm:pt>
    <dgm:pt modelId="{35905B04-7335-43AB-9837-183535A04C54}" type="parTrans" cxnId="{90CB39F6-9989-4645-9C90-55B381DED9E0}">
      <dgm:prSet/>
      <dgm:spPr/>
      <dgm:t>
        <a:bodyPr/>
        <a:lstStyle/>
        <a:p>
          <a:endParaRPr lang="es-ES"/>
        </a:p>
      </dgm:t>
    </dgm:pt>
    <dgm:pt modelId="{03BF1412-ACEB-4525-BE31-05406A0598CC}" type="pres">
      <dgm:prSet presAssocID="{DD2D6BA4-42A0-479E-91FB-54129F4B4CD5}" presName="Name0" presStyleCnt="0">
        <dgm:presLayoutVars>
          <dgm:chMax val="7"/>
          <dgm:dir/>
          <dgm:animLvl val="lvl"/>
          <dgm:resizeHandles val="exact"/>
        </dgm:presLayoutVars>
      </dgm:prSet>
      <dgm:spPr/>
      <dgm:t>
        <a:bodyPr/>
        <a:lstStyle/>
        <a:p>
          <a:endParaRPr lang="es-ES"/>
        </a:p>
      </dgm:t>
    </dgm:pt>
    <dgm:pt modelId="{11A2DC3A-6886-455D-847F-84EE86B5BD90}" type="pres">
      <dgm:prSet presAssocID="{0ACBD0CF-1576-4D3B-9166-C355804687B0}" presName="circle1" presStyleLbl="node1" presStyleIdx="0" presStyleCnt="4"/>
      <dgm:spPr/>
    </dgm:pt>
    <dgm:pt modelId="{4C8F86D0-28BC-4201-A2A8-923380F259EB}" type="pres">
      <dgm:prSet presAssocID="{0ACBD0CF-1576-4D3B-9166-C355804687B0}" presName="space" presStyleCnt="0"/>
      <dgm:spPr/>
    </dgm:pt>
    <dgm:pt modelId="{6B00071F-1316-4163-ABF1-B80CB8642DD2}" type="pres">
      <dgm:prSet presAssocID="{0ACBD0CF-1576-4D3B-9166-C355804687B0}" presName="rect1" presStyleLbl="alignAcc1" presStyleIdx="0" presStyleCnt="4"/>
      <dgm:spPr/>
      <dgm:t>
        <a:bodyPr/>
        <a:lstStyle/>
        <a:p>
          <a:endParaRPr lang="es-ES"/>
        </a:p>
      </dgm:t>
    </dgm:pt>
    <dgm:pt modelId="{E571F58E-FB46-40E9-A7CB-0F28FB02BBBF}" type="pres">
      <dgm:prSet presAssocID="{C002719F-5CB9-442A-8111-8DBBFF459AC3}" presName="vertSpace2" presStyleLbl="node1" presStyleIdx="0" presStyleCnt="4"/>
      <dgm:spPr/>
    </dgm:pt>
    <dgm:pt modelId="{5BD1EF44-2EAA-4E2C-9E34-057A1BBB1542}" type="pres">
      <dgm:prSet presAssocID="{C002719F-5CB9-442A-8111-8DBBFF459AC3}" presName="circle2" presStyleLbl="node1" presStyleIdx="1" presStyleCnt="4"/>
      <dgm:spPr/>
    </dgm:pt>
    <dgm:pt modelId="{4847E7AC-EC09-4723-92D9-A6EB845CA84B}" type="pres">
      <dgm:prSet presAssocID="{C002719F-5CB9-442A-8111-8DBBFF459AC3}" presName="rect2" presStyleLbl="alignAcc1" presStyleIdx="1" presStyleCnt="4"/>
      <dgm:spPr/>
      <dgm:t>
        <a:bodyPr/>
        <a:lstStyle/>
        <a:p>
          <a:endParaRPr lang="es-ES"/>
        </a:p>
      </dgm:t>
    </dgm:pt>
    <dgm:pt modelId="{3C819F72-4CD5-475E-B999-A525B94989F6}" type="pres">
      <dgm:prSet presAssocID="{F0D56419-CDF3-4E2C-884A-5DF9B18122DC}" presName="vertSpace3" presStyleLbl="node1" presStyleIdx="1" presStyleCnt="4"/>
      <dgm:spPr/>
    </dgm:pt>
    <dgm:pt modelId="{8199955C-C5B3-432E-A7D3-54E4358524DC}" type="pres">
      <dgm:prSet presAssocID="{F0D56419-CDF3-4E2C-884A-5DF9B18122DC}" presName="circle3" presStyleLbl="node1" presStyleIdx="2" presStyleCnt="4"/>
      <dgm:spPr/>
    </dgm:pt>
    <dgm:pt modelId="{05D6F7B0-CFFF-4C8B-81CF-160A4E9C524D}" type="pres">
      <dgm:prSet presAssocID="{F0D56419-CDF3-4E2C-884A-5DF9B18122DC}" presName="rect3" presStyleLbl="alignAcc1" presStyleIdx="2" presStyleCnt="4"/>
      <dgm:spPr/>
      <dgm:t>
        <a:bodyPr/>
        <a:lstStyle/>
        <a:p>
          <a:endParaRPr lang="es-ES"/>
        </a:p>
      </dgm:t>
    </dgm:pt>
    <dgm:pt modelId="{7A5301A5-A70E-4BE3-A847-B555B9D9F129}" type="pres">
      <dgm:prSet presAssocID="{6AA96835-244A-4144-87A3-F69D332E08AC}" presName="vertSpace4" presStyleLbl="node1" presStyleIdx="2" presStyleCnt="4"/>
      <dgm:spPr/>
    </dgm:pt>
    <dgm:pt modelId="{D58399DB-37B0-4B8B-8A35-E082FD19E794}" type="pres">
      <dgm:prSet presAssocID="{6AA96835-244A-4144-87A3-F69D332E08AC}" presName="circle4" presStyleLbl="node1" presStyleIdx="3" presStyleCnt="4"/>
      <dgm:spPr/>
    </dgm:pt>
    <dgm:pt modelId="{896AD646-B188-4CD3-B96B-246D1BAEF666}" type="pres">
      <dgm:prSet presAssocID="{6AA96835-244A-4144-87A3-F69D332E08AC}" presName="rect4" presStyleLbl="alignAcc1" presStyleIdx="3" presStyleCnt="4"/>
      <dgm:spPr/>
      <dgm:t>
        <a:bodyPr/>
        <a:lstStyle/>
        <a:p>
          <a:endParaRPr lang="es-ES"/>
        </a:p>
      </dgm:t>
    </dgm:pt>
    <dgm:pt modelId="{92AC5E7B-E331-49EE-819C-475B1A5165FF}" type="pres">
      <dgm:prSet presAssocID="{0ACBD0CF-1576-4D3B-9166-C355804687B0}" presName="rect1ParTxNoCh" presStyleLbl="alignAcc1" presStyleIdx="3" presStyleCnt="4">
        <dgm:presLayoutVars>
          <dgm:chMax val="1"/>
          <dgm:bulletEnabled val="1"/>
        </dgm:presLayoutVars>
      </dgm:prSet>
      <dgm:spPr/>
      <dgm:t>
        <a:bodyPr/>
        <a:lstStyle/>
        <a:p>
          <a:endParaRPr lang="es-ES"/>
        </a:p>
      </dgm:t>
    </dgm:pt>
    <dgm:pt modelId="{A611F7EC-E753-4617-A385-0F8770E05D9F}" type="pres">
      <dgm:prSet presAssocID="{C002719F-5CB9-442A-8111-8DBBFF459AC3}" presName="rect2ParTxNoCh" presStyleLbl="alignAcc1" presStyleIdx="3" presStyleCnt="4">
        <dgm:presLayoutVars>
          <dgm:chMax val="1"/>
          <dgm:bulletEnabled val="1"/>
        </dgm:presLayoutVars>
      </dgm:prSet>
      <dgm:spPr/>
      <dgm:t>
        <a:bodyPr/>
        <a:lstStyle/>
        <a:p>
          <a:endParaRPr lang="es-ES"/>
        </a:p>
      </dgm:t>
    </dgm:pt>
    <dgm:pt modelId="{FB7BD379-94E7-4ECF-8D7D-65D206C52E37}" type="pres">
      <dgm:prSet presAssocID="{F0D56419-CDF3-4E2C-884A-5DF9B18122DC}" presName="rect3ParTxNoCh" presStyleLbl="alignAcc1" presStyleIdx="3" presStyleCnt="4">
        <dgm:presLayoutVars>
          <dgm:chMax val="1"/>
          <dgm:bulletEnabled val="1"/>
        </dgm:presLayoutVars>
      </dgm:prSet>
      <dgm:spPr/>
      <dgm:t>
        <a:bodyPr/>
        <a:lstStyle/>
        <a:p>
          <a:endParaRPr lang="es-ES"/>
        </a:p>
      </dgm:t>
    </dgm:pt>
    <dgm:pt modelId="{93C9A4F3-FCE5-4871-A898-3A93F54573C2}" type="pres">
      <dgm:prSet presAssocID="{6AA96835-244A-4144-87A3-F69D332E08AC}" presName="rect4ParTxNoCh" presStyleLbl="alignAcc1" presStyleIdx="3" presStyleCnt="4">
        <dgm:presLayoutVars>
          <dgm:chMax val="1"/>
          <dgm:bulletEnabled val="1"/>
        </dgm:presLayoutVars>
      </dgm:prSet>
      <dgm:spPr/>
      <dgm:t>
        <a:bodyPr/>
        <a:lstStyle/>
        <a:p>
          <a:endParaRPr lang="es-ES"/>
        </a:p>
      </dgm:t>
    </dgm:pt>
  </dgm:ptLst>
  <dgm:cxnLst>
    <dgm:cxn modelId="{CB56E9F2-A839-4708-AC85-797B27C17AC2}" type="presOf" srcId="{F0D56419-CDF3-4E2C-884A-5DF9B18122DC}" destId="{05D6F7B0-CFFF-4C8B-81CF-160A4E9C524D}" srcOrd="0" destOrd="0" presId="urn:microsoft.com/office/officeart/2005/8/layout/target3"/>
    <dgm:cxn modelId="{EED102AA-FCBE-4D37-BF30-5A787D497D3A}" type="presOf" srcId="{DD2D6BA4-42A0-479E-91FB-54129F4B4CD5}" destId="{03BF1412-ACEB-4525-BE31-05406A0598CC}" srcOrd="0" destOrd="0" presId="urn:microsoft.com/office/officeart/2005/8/layout/target3"/>
    <dgm:cxn modelId="{EB7361F1-6077-4811-B004-8819D605C00A}" type="presOf" srcId="{0ACBD0CF-1576-4D3B-9166-C355804687B0}" destId="{6B00071F-1316-4163-ABF1-B80CB8642DD2}" srcOrd="0" destOrd="0" presId="urn:microsoft.com/office/officeart/2005/8/layout/target3"/>
    <dgm:cxn modelId="{F97017AF-DF8A-43C3-92EA-385E64C45D71}" type="presOf" srcId="{F0D56419-CDF3-4E2C-884A-5DF9B18122DC}" destId="{FB7BD379-94E7-4ECF-8D7D-65D206C52E37}" srcOrd="1" destOrd="0" presId="urn:microsoft.com/office/officeart/2005/8/layout/target3"/>
    <dgm:cxn modelId="{4DFD9DB5-3D60-4CC4-81CD-ED8EEAF94AD4}" type="presOf" srcId="{0ACBD0CF-1576-4D3B-9166-C355804687B0}" destId="{92AC5E7B-E331-49EE-819C-475B1A5165FF}" srcOrd="1" destOrd="0" presId="urn:microsoft.com/office/officeart/2005/8/layout/target3"/>
    <dgm:cxn modelId="{2E30FF2E-B5FD-4308-87C7-D9C5670E51DA}" type="presOf" srcId="{6AA96835-244A-4144-87A3-F69D332E08AC}" destId="{93C9A4F3-FCE5-4871-A898-3A93F54573C2}" srcOrd="1" destOrd="0" presId="urn:microsoft.com/office/officeart/2005/8/layout/target3"/>
    <dgm:cxn modelId="{90CB39F6-9989-4645-9C90-55B381DED9E0}" srcId="{DD2D6BA4-42A0-479E-91FB-54129F4B4CD5}" destId="{F0D56419-CDF3-4E2C-884A-5DF9B18122DC}" srcOrd="2" destOrd="0" parTransId="{35905B04-7335-43AB-9837-183535A04C54}" sibTransId="{B1EE92A3-DE89-4304-B041-F1F2349EA968}"/>
    <dgm:cxn modelId="{9381A79C-5C57-4E2F-87FC-7E60AF6C3D67}" srcId="{DD2D6BA4-42A0-479E-91FB-54129F4B4CD5}" destId="{6AA96835-244A-4144-87A3-F69D332E08AC}" srcOrd="3" destOrd="0" parTransId="{89957E52-5857-407C-BFAC-C23AF0F4C023}" sibTransId="{2F38677F-C9BC-4A8A-A5F1-91D7D29E8A9A}"/>
    <dgm:cxn modelId="{516526D6-B8D6-444F-9599-3D1A9F4E4B3A}" srcId="{DD2D6BA4-42A0-479E-91FB-54129F4B4CD5}" destId="{C002719F-5CB9-442A-8111-8DBBFF459AC3}" srcOrd="1" destOrd="0" parTransId="{BCA1A373-8F41-4C6F-8D2A-66F57A64BF79}" sibTransId="{2569A626-A56A-4DA8-9E98-03CADE874B6B}"/>
    <dgm:cxn modelId="{C000275D-FC47-44C3-8D34-F4495F8DA799}" type="presOf" srcId="{C002719F-5CB9-442A-8111-8DBBFF459AC3}" destId="{A611F7EC-E753-4617-A385-0F8770E05D9F}" srcOrd="1" destOrd="0" presId="urn:microsoft.com/office/officeart/2005/8/layout/target3"/>
    <dgm:cxn modelId="{2D8D7919-FDD2-4322-B46A-E548FFEB2956}" srcId="{DD2D6BA4-42A0-479E-91FB-54129F4B4CD5}" destId="{0ACBD0CF-1576-4D3B-9166-C355804687B0}" srcOrd="0" destOrd="0" parTransId="{A3EF994D-AB73-42F0-812B-0006CE40F355}" sibTransId="{DFA1D14F-2823-4DFB-9208-E7BD96A44903}"/>
    <dgm:cxn modelId="{3EE935AF-E507-414F-9D34-CD262D1AD493}" type="presOf" srcId="{C002719F-5CB9-442A-8111-8DBBFF459AC3}" destId="{4847E7AC-EC09-4723-92D9-A6EB845CA84B}" srcOrd="0" destOrd="0" presId="urn:microsoft.com/office/officeart/2005/8/layout/target3"/>
    <dgm:cxn modelId="{BF603F96-1E84-40A1-AE83-3246C9372545}" type="presOf" srcId="{6AA96835-244A-4144-87A3-F69D332E08AC}" destId="{896AD646-B188-4CD3-B96B-246D1BAEF666}" srcOrd="0" destOrd="0" presId="urn:microsoft.com/office/officeart/2005/8/layout/target3"/>
    <dgm:cxn modelId="{1FB07A21-5666-4F58-A74A-DDA670F4B8AD}" type="presParOf" srcId="{03BF1412-ACEB-4525-BE31-05406A0598CC}" destId="{11A2DC3A-6886-455D-847F-84EE86B5BD90}" srcOrd="0" destOrd="0" presId="urn:microsoft.com/office/officeart/2005/8/layout/target3"/>
    <dgm:cxn modelId="{E4A7B7B2-C6B7-46C5-A2F8-FB9BB4FA95A5}" type="presParOf" srcId="{03BF1412-ACEB-4525-BE31-05406A0598CC}" destId="{4C8F86D0-28BC-4201-A2A8-923380F259EB}" srcOrd="1" destOrd="0" presId="urn:microsoft.com/office/officeart/2005/8/layout/target3"/>
    <dgm:cxn modelId="{1CC546E8-ABAF-4397-A14B-554249B90504}" type="presParOf" srcId="{03BF1412-ACEB-4525-BE31-05406A0598CC}" destId="{6B00071F-1316-4163-ABF1-B80CB8642DD2}" srcOrd="2" destOrd="0" presId="urn:microsoft.com/office/officeart/2005/8/layout/target3"/>
    <dgm:cxn modelId="{CAD37168-D623-4315-BF42-733CB827B7BF}" type="presParOf" srcId="{03BF1412-ACEB-4525-BE31-05406A0598CC}" destId="{E571F58E-FB46-40E9-A7CB-0F28FB02BBBF}" srcOrd="3" destOrd="0" presId="urn:microsoft.com/office/officeart/2005/8/layout/target3"/>
    <dgm:cxn modelId="{A696EF63-BC13-4789-8321-9EF8FFD0A6E6}" type="presParOf" srcId="{03BF1412-ACEB-4525-BE31-05406A0598CC}" destId="{5BD1EF44-2EAA-4E2C-9E34-057A1BBB1542}" srcOrd="4" destOrd="0" presId="urn:microsoft.com/office/officeart/2005/8/layout/target3"/>
    <dgm:cxn modelId="{AB5207C5-AB26-4203-9AF2-2259FEF32FC6}" type="presParOf" srcId="{03BF1412-ACEB-4525-BE31-05406A0598CC}" destId="{4847E7AC-EC09-4723-92D9-A6EB845CA84B}" srcOrd="5" destOrd="0" presId="urn:microsoft.com/office/officeart/2005/8/layout/target3"/>
    <dgm:cxn modelId="{0100B2E8-48B1-4FE6-B76C-6B996D0097D6}" type="presParOf" srcId="{03BF1412-ACEB-4525-BE31-05406A0598CC}" destId="{3C819F72-4CD5-475E-B999-A525B94989F6}" srcOrd="6" destOrd="0" presId="urn:microsoft.com/office/officeart/2005/8/layout/target3"/>
    <dgm:cxn modelId="{13AA75A6-76B4-4D84-B07D-54DF995735AB}" type="presParOf" srcId="{03BF1412-ACEB-4525-BE31-05406A0598CC}" destId="{8199955C-C5B3-432E-A7D3-54E4358524DC}" srcOrd="7" destOrd="0" presId="urn:microsoft.com/office/officeart/2005/8/layout/target3"/>
    <dgm:cxn modelId="{8C89AB2F-8810-4029-B98D-8DFF5B24500C}" type="presParOf" srcId="{03BF1412-ACEB-4525-BE31-05406A0598CC}" destId="{05D6F7B0-CFFF-4C8B-81CF-160A4E9C524D}" srcOrd="8" destOrd="0" presId="urn:microsoft.com/office/officeart/2005/8/layout/target3"/>
    <dgm:cxn modelId="{01252E6E-6619-4780-9DAD-B764D84C3BE9}" type="presParOf" srcId="{03BF1412-ACEB-4525-BE31-05406A0598CC}" destId="{7A5301A5-A70E-4BE3-A847-B555B9D9F129}" srcOrd="9" destOrd="0" presId="urn:microsoft.com/office/officeart/2005/8/layout/target3"/>
    <dgm:cxn modelId="{FB1E769D-2FA1-457F-BA48-078A5F2F5D83}" type="presParOf" srcId="{03BF1412-ACEB-4525-BE31-05406A0598CC}" destId="{D58399DB-37B0-4B8B-8A35-E082FD19E794}" srcOrd="10" destOrd="0" presId="urn:microsoft.com/office/officeart/2005/8/layout/target3"/>
    <dgm:cxn modelId="{A5DED2D3-27B3-4E40-B36D-4E7AC3DE36F8}" type="presParOf" srcId="{03BF1412-ACEB-4525-BE31-05406A0598CC}" destId="{896AD646-B188-4CD3-B96B-246D1BAEF666}" srcOrd="11" destOrd="0" presId="urn:microsoft.com/office/officeart/2005/8/layout/target3"/>
    <dgm:cxn modelId="{FC670EBA-A839-40FC-A946-B06268AEFB0D}" type="presParOf" srcId="{03BF1412-ACEB-4525-BE31-05406A0598CC}" destId="{92AC5E7B-E331-49EE-819C-475B1A5165FF}" srcOrd="12" destOrd="0" presId="urn:microsoft.com/office/officeart/2005/8/layout/target3"/>
    <dgm:cxn modelId="{1AF8E26F-EC88-4DF2-90A7-4FD1CCB7314B}" type="presParOf" srcId="{03BF1412-ACEB-4525-BE31-05406A0598CC}" destId="{A611F7EC-E753-4617-A385-0F8770E05D9F}" srcOrd="13" destOrd="0" presId="urn:microsoft.com/office/officeart/2005/8/layout/target3"/>
    <dgm:cxn modelId="{0F2B667E-0FB1-4CB6-A05C-51F0E4EF28D5}" type="presParOf" srcId="{03BF1412-ACEB-4525-BE31-05406A0598CC}" destId="{FB7BD379-94E7-4ECF-8D7D-65D206C52E37}" srcOrd="14" destOrd="0" presId="urn:microsoft.com/office/officeart/2005/8/layout/target3"/>
    <dgm:cxn modelId="{E7E76055-8FEC-4B9F-983B-4E87804F6A18}" type="presParOf" srcId="{03BF1412-ACEB-4525-BE31-05406A0598CC}" destId="{93C9A4F3-FCE5-4871-A898-3A93F54573C2}"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98943B-5D4B-4A34-8F31-FACC979D8280}"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s-ES"/>
        </a:p>
      </dgm:t>
    </dgm:pt>
    <dgm:pt modelId="{B0901C5F-5748-4D85-9561-CF6C94D56789}">
      <dgm:prSet phldrT="[Texto]"/>
      <dgm:spPr/>
      <dgm:t>
        <a:bodyPr/>
        <a:lstStyle/>
        <a:p>
          <a:r>
            <a:rPr lang="es-AR" dirty="0" smtClean="0"/>
            <a:t>Desde los factores educativo-culturales asociados a la </a:t>
          </a:r>
          <a:r>
            <a:rPr lang="es-AR" u="sng" dirty="0" smtClean="0"/>
            <a:t>elección de carreras universitarias</a:t>
          </a:r>
          <a:r>
            <a:rPr lang="es-AR" dirty="0" smtClean="0"/>
            <a:t>, se pueden mencionar: la presencia de itinerarios lineales en la secundaria, la casi inexistente recepción de becas y/o subsidios en la familia de la/del estudiante y una minoría de madres y/o sostenes de hogar con niveles educativos bajos.</a:t>
          </a:r>
          <a:endParaRPr lang="es-ES" dirty="0"/>
        </a:p>
      </dgm:t>
    </dgm:pt>
    <dgm:pt modelId="{5A164A85-6FDB-4B2F-83EA-1D2CF22C5A59}" type="parTrans" cxnId="{01B11AFD-81EE-4BDD-9CE2-AE6B6E05C32E}">
      <dgm:prSet/>
      <dgm:spPr/>
      <dgm:t>
        <a:bodyPr/>
        <a:lstStyle/>
        <a:p>
          <a:endParaRPr lang="es-ES"/>
        </a:p>
      </dgm:t>
    </dgm:pt>
    <dgm:pt modelId="{125A669E-4493-4F97-87A7-7152F45B82B7}" type="sibTrans" cxnId="{01B11AFD-81EE-4BDD-9CE2-AE6B6E05C32E}">
      <dgm:prSet/>
      <dgm:spPr/>
      <dgm:t>
        <a:bodyPr/>
        <a:lstStyle/>
        <a:p>
          <a:endParaRPr lang="es-ES"/>
        </a:p>
      </dgm:t>
    </dgm:pt>
    <dgm:pt modelId="{DD816094-1289-4448-A85A-D872BF324DCE}">
      <dgm:prSet phldrT="[Texto]" phldr="1"/>
      <dgm:spPr/>
      <dgm:t>
        <a:bodyPr/>
        <a:lstStyle/>
        <a:p>
          <a:endParaRPr lang="es-ES" dirty="0"/>
        </a:p>
      </dgm:t>
    </dgm:pt>
    <dgm:pt modelId="{0D049AA6-99B7-439B-BE29-1A6BA6908996}" type="parTrans" cxnId="{58DB6A6B-4FC3-4FC5-A8A2-910DBAF306A1}">
      <dgm:prSet/>
      <dgm:spPr/>
      <dgm:t>
        <a:bodyPr/>
        <a:lstStyle/>
        <a:p>
          <a:endParaRPr lang="es-ES"/>
        </a:p>
      </dgm:t>
    </dgm:pt>
    <dgm:pt modelId="{66F4ECA1-BAFD-403B-8656-EDE3941F8A3C}" type="sibTrans" cxnId="{58DB6A6B-4FC3-4FC5-A8A2-910DBAF306A1}">
      <dgm:prSet/>
      <dgm:spPr/>
      <dgm:t>
        <a:bodyPr/>
        <a:lstStyle/>
        <a:p>
          <a:endParaRPr lang="es-ES"/>
        </a:p>
      </dgm:t>
    </dgm:pt>
    <dgm:pt modelId="{93102CBF-8A1E-4541-B92B-2D4F3507C637}">
      <dgm:prSet custT="1"/>
      <dgm:spPr/>
      <dgm:t>
        <a:bodyPr/>
        <a:lstStyle/>
        <a:p>
          <a:r>
            <a:rPr lang="es-ES" sz="1400" dirty="0" smtClean="0"/>
            <a:t>En lo que hace a la binarización hacia el nivel superior la</a:t>
          </a:r>
          <a:r>
            <a:rPr lang="es-AR" sz="1400" dirty="0" smtClean="0"/>
            <a:t> orientación mayoritaria hacia </a:t>
          </a:r>
          <a:r>
            <a:rPr lang="es-AR" sz="1400" u="sng" dirty="0" smtClean="0"/>
            <a:t>formatos terciarios </a:t>
          </a:r>
          <a:r>
            <a:rPr lang="es-AR" sz="1400" dirty="0" smtClean="0"/>
            <a:t>se encuentra condicionada por factores socio-económicos relacionados con la posibilidad de combinar estudio y trabajo, así como también la percepción de becas y/o subsidios en el ámbito familiar. </a:t>
          </a:r>
          <a:endParaRPr lang="en-US" sz="1400" dirty="0"/>
        </a:p>
      </dgm:t>
    </dgm:pt>
    <dgm:pt modelId="{0E25D548-FF93-4CA9-8418-3F92E34AAD07}" type="parTrans" cxnId="{CFB9B9F6-FAB2-42DD-93B1-FCC95825B170}">
      <dgm:prSet/>
      <dgm:spPr/>
      <dgm:t>
        <a:bodyPr/>
        <a:lstStyle/>
        <a:p>
          <a:endParaRPr lang="es-ES"/>
        </a:p>
      </dgm:t>
    </dgm:pt>
    <dgm:pt modelId="{0F5C541E-5FD0-4A05-95EB-BD74A6D92C95}" type="sibTrans" cxnId="{CFB9B9F6-FAB2-42DD-93B1-FCC95825B170}">
      <dgm:prSet/>
      <dgm:spPr/>
      <dgm:t>
        <a:bodyPr/>
        <a:lstStyle/>
        <a:p>
          <a:endParaRPr lang="es-ES"/>
        </a:p>
      </dgm:t>
    </dgm:pt>
    <dgm:pt modelId="{3BB3BE0F-BB96-4C56-BAF1-8CBA88FF065E}" type="pres">
      <dgm:prSet presAssocID="{4F98943B-5D4B-4A34-8F31-FACC979D8280}" presName="Name0" presStyleCnt="0">
        <dgm:presLayoutVars>
          <dgm:chMax val="2"/>
          <dgm:chPref val="2"/>
          <dgm:animLvl val="lvl"/>
        </dgm:presLayoutVars>
      </dgm:prSet>
      <dgm:spPr/>
      <dgm:t>
        <a:bodyPr/>
        <a:lstStyle/>
        <a:p>
          <a:endParaRPr lang="es-ES"/>
        </a:p>
      </dgm:t>
    </dgm:pt>
    <dgm:pt modelId="{A44BC0C6-60AC-4828-B9C8-61BCC0FCA76D}" type="pres">
      <dgm:prSet presAssocID="{4F98943B-5D4B-4A34-8F31-FACC979D8280}" presName="LeftText" presStyleLbl="revTx" presStyleIdx="0" presStyleCnt="0">
        <dgm:presLayoutVars>
          <dgm:bulletEnabled val="1"/>
        </dgm:presLayoutVars>
      </dgm:prSet>
      <dgm:spPr/>
      <dgm:t>
        <a:bodyPr/>
        <a:lstStyle/>
        <a:p>
          <a:endParaRPr lang="es-ES"/>
        </a:p>
      </dgm:t>
    </dgm:pt>
    <dgm:pt modelId="{1CB7EFE1-FA19-4935-9507-637D4B2308A7}" type="pres">
      <dgm:prSet presAssocID="{4F98943B-5D4B-4A34-8F31-FACC979D8280}" presName="LeftNode" presStyleLbl="bgImgPlace1" presStyleIdx="0" presStyleCnt="2" custScaleX="273085" custLinFactNeighborX="-98055" custLinFactNeighborY="-9895">
        <dgm:presLayoutVars>
          <dgm:chMax val="2"/>
          <dgm:chPref val="2"/>
        </dgm:presLayoutVars>
      </dgm:prSet>
      <dgm:spPr/>
      <dgm:t>
        <a:bodyPr/>
        <a:lstStyle/>
        <a:p>
          <a:endParaRPr lang="es-ES"/>
        </a:p>
      </dgm:t>
    </dgm:pt>
    <dgm:pt modelId="{E44912EC-53A8-44A0-8A89-7FBCED5DDBBE}" type="pres">
      <dgm:prSet presAssocID="{4F98943B-5D4B-4A34-8F31-FACC979D8280}" presName="RightText" presStyleLbl="revTx" presStyleIdx="0" presStyleCnt="0">
        <dgm:presLayoutVars>
          <dgm:bulletEnabled val="1"/>
        </dgm:presLayoutVars>
      </dgm:prSet>
      <dgm:spPr/>
      <dgm:t>
        <a:bodyPr/>
        <a:lstStyle/>
        <a:p>
          <a:endParaRPr lang="es-ES"/>
        </a:p>
      </dgm:t>
    </dgm:pt>
    <dgm:pt modelId="{FFA6D16B-4E30-4055-A3A7-7BF56B32D5CB}" type="pres">
      <dgm:prSet presAssocID="{4F98943B-5D4B-4A34-8F31-FACC979D8280}" presName="RightNode" presStyleLbl="bgImgPlace1" presStyleIdx="1" presStyleCnt="2" custScaleX="279366" custLinFactNeighborX="70462" custLinFactNeighborY="1100">
        <dgm:presLayoutVars>
          <dgm:chMax val="0"/>
          <dgm:chPref val="0"/>
        </dgm:presLayoutVars>
      </dgm:prSet>
      <dgm:spPr/>
      <dgm:t>
        <a:bodyPr/>
        <a:lstStyle/>
        <a:p>
          <a:endParaRPr lang="es-ES"/>
        </a:p>
      </dgm:t>
    </dgm:pt>
    <dgm:pt modelId="{E20EEF56-DCF9-4C52-9B1C-D2C8C430D7F0}" type="pres">
      <dgm:prSet presAssocID="{4F98943B-5D4B-4A34-8F31-FACC979D8280}" presName="TopArrow" presStyleLbl="node1" presStyleIdx="0" presStyleCnt="2" custScaleX="141607" custLinFactNeighborX="15489" custLinFactNeighborY="-11461"/>
      <dgm:spPr/>
    </dgm:pt>
    <dgm:pt modelId="{BE892E13-E76B-4E8A-A454-019534CAAA80}" type="pres">
      <dgm:prSet presAssocID="{4F98943B-5D4B-4A34-8F31-FACC979D8280}" presName="BottomArrow" presStyleLbl="node1" presStyleIdx="1" presStyleCnt="2" custScaleX="159572"/>
      <dgm:spPr/>
    </dgm:pt>
  </dgm:ptLst>
  <dgm:cxnLst>
    <dgm:cxn modelId="{27F90DAA-FE12-4C16-A847-0B2D3BC7E7A7}" type="presOf" srcId="{4F98943B-5D4B-4A34-8F31-FACC979D8280}" destId="{3BB3BE0F-BB96-4C56-BAF1-8CBA88FF065E}" srcOrd="0" destOrd="0" presId="urn:microsoft.com/office/officeart/2009/layout/ReverseList"/>
    <dgm:cxn modelId="{BD635234-ACD4-4D91-B49E-F8E380006A7E}" type="presOf" srcId="{93102CBF-8A1E-4541-B92B-2D4F3507C637}" destId="{FFA6D16B-4E30-4055-A3A7-7BF56B32D5CB}" srcOrd="1" destOrd="0" presId="urn:microsoft.com/office/officeart/2009/layout/ReverseList"/>
    <dgm:cxn modelId="{772B673C-93A1-4D68-9210-A23FAF7811F1}" type="presOf" srcId="{B0901C5F-5748-4D85-9561-CF6C94D56789}" destId="{1CB7EFE1-FA19-4935-9507-637D4B2308A7}" srcOrd="1" destOrd="0" presId="urn:microsoft.com/office/officeart/2009/layout/ReverseList"/>
    <dgm:cxn modelId="{01B11AFD-81EE-4BDD-9CE2-AE6B6E05C32E}" srcId="{4F98943B-5D4B-4A34-8F31-FACC979D8280}" destId="{B0901C5F-5748-4D85-9561-CF6C94D56789}" srcOrd="0" destOrd="0" parTransId="{5A164A85-6FDB-4B2F-83EA-1D2CF22C5A59}" sibTransId="{125A669E-4493-4F97-87A7-7152F45B82B7}"/>
    <dgm:cxn modelId="{83C94073-B154-4C7C-91DD-1CCE2C2E32D4}" type="presOf" srcId="{93102CBF-8A1E-4541-B92B-2D4F3507C637}" destId="{E44912EC-53A8-44A0-8A89-7FBCED5DDBBE}" srcOrd="0" destOrd="0" presId="urn:microsoft.com/office/officeart/2009/layout/ReverseList"/>
    <dgm:cxn modelId="{BA9CD23D-7D1D-48F4-A279-6C860F5F23A7}" type="presOf" srcId="{B0901C5F-5748-4D85-9561-CF6C94D56789}" destId="{A44BC0C6-60AC-4828-B9C8-61BCC0FCA76D}" srcOrd="0" destOrd="0" presId="urn:microsoft.com/office/officeart/2009/layout/ReverseList"/>
    <dgm:cxn modelId="{CFB9B9F6-FAB2-42DD-93B1-FCC95825B170}" srcId="{4F98943B-5D4B-4A34-8F31-FACC979D8280}" destId="{93102CBF-8A1E-4541-B92B-2D4F3507C637}" srcOrd="1" destOrd="0" parTransId="{0E25D548-FF93-4CA9-8418-3F92E34AAD07}" sibTransId="{0F5C541E-5FD0-4A05-95EB-BD74A6D92C95}"/>
    <dgm:cxn modelId="{58DB6A6B-4FC3-4FC5-A8A2-910DBAF306A1}" srcId="{4F98943B-5D4B-4A34-8F31-FACC979D8280}" destId="{DD816094-1289-4448-A85A-D872BF324DCE}" srcOrd="2" destOrd="0" parTransId="{0D049AA6-99B7-439B-BE29-1A6BA6908996}" sibTransId="{66F4ECA1-BAFD-403B-8656-EDE3941F8A3C}"/>
    <dgm:cxn modelId="{05BB94C9-4B28-40B2-9762-A1A80CC9C6CE}" type="presParOf" srcId="{3BB3BE0F-BB96-4C56-BAF1-8CBA88FF065E}" destId="{A44BC0C6-60AC-4828-B9C8-61BCC0FCA76D}" srcOrd="0" destOrd="0" presId="urn:microsoft.com/office/officeart/2009/layout/ReverseList"/>
    <dgm:cxn modelId="{A34F277F-E43D-45AD-91C1-D0E6CE272847}" type="presParOf" srcId="{3BB3BE0F-BB96-4C56-BAF1-8CBA88FF065E}" destId="{1CB7EFE1-FA19-4935-9507-637D4B2308A7}" srcOrd="1" destOrd="0" presId="urn:microsoft.com/office/officeart/2009/layout/ReverseList"/>
    <dgm:cxn modelId="{EBA1DFA0-DB3F-4ED6-B298-63230F199A7B}" type="presParOf" srcId="{3BB3BE0F-BB96-4C56-BAF1-8CBA88FF065E}" destId="{E44912EC-53A8-44A0-8A89-7FBCED5DDBBE}" srcOrd="2" destOrd="0" presId="urn:microsoft.com/office/officeart/2009/layout/ReverseList"/>
    <dgm:cxn modelId="{10C09D77-26B0-4DC4-917C-ABFD01870646}" type="presParOf" srcId="{3BB3BE0F-BB96-4C56-BAF1-8CBA88FF065E}" destId="{FFA6D16B-4E30-4055-A3A7-7BF56B32D5CB}" srcOrd="3" destOrd="0" presId="urn:microsoft.com/office/officeart/2009/layout/ReverseList"/>
    <dgm:cxn modelId="{5DC0EFCF-05B0-4880-A6FC-C7BC64EB6365}" type="presParOf" srcId="{3BB3BE0F-BB96-4C56-BAF1-8CBA88FF065E}" destId="{E20EEF56-DCF9-4C52-9B1C-D2C8C430D7F0}" srcOrd="4" destOrd="0" presId="urn:microsoft.com/office/officeart/2009/layout/ReverseList"/>
    <dgm:cxn modelId="{9DF0FC1A-F4DA-4ED0-A483-440732786072}" type="presParOf" srcId="{3BB3BE0F-BB96-4C56-BAF1-8CBA88FF065E}" destId="{BE892E13-E76B-4E8A-A454-019534CAAA80}"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851157-29D4-4F20-AC9D-88F069229D78}" type="doc">
      <dgm:prSet loTypeId="urn:microsoft.com/office/officeart/2005/8/layout/hProcess11" loCatId="process" qsTypeId="urn:microsoft.com/office/officeart/2005/8/quickstyle/simple1" qsCatId="simple" csTypeId="urn:microsoft.com/office/officeart/2005/8/colors/accent1_2" csCatId="accent1" phldr="1"/>
      <dgm:spPr/>
    </dgm:pt>
    <dgm:pt modelId="{F4679CD9-F950-4FB0-ABC6-2764E850E34A}">
      <dgm:prSet phldrT="[Texto]"/>
      <dgm:spPr/>
      <dgm:t>
        <a:bodyPr/>
        <a:lstStyle/>
        <a:p>
          <a:r>
            <a:rPr lang="es-ES" dirty="0" smtClean="0"/>
            <a:t>Deserción ?</a:t>
          </a:r>
          <a:endParaRPr lang="es-ES" dirty="0"/>
        </a:p>
      </dgm:t>
    </dgm:pt>
    <dgm:pt modelId="{39ED53EC-E04C-41A6-B48E-A31B1A33F54B}" type="parTrans" cxnId="{BCDF64B3-E8F6-42EE-836D-B52B19BF3514}">
      <dgm:prSet/>
      <dgm:spPr/>
      <dgm:t>
        <a:bodyPr/>
        <a:lstStyle/>
        <a:p>
          <a:endParaRPr lang="es-ES"/>
        </a:p>
      </dgm:t>
    </dgm:pt>
    <dgm:pt modelId="{88DD9383-7E86-4A79-BBBE-CE33F1F93713}" type="sibTrans" cxnId="{BCDF64B3-E8F6-42EE-836D-B52B19BF3514}">
      <dgm:prSet/>
      <dgm:spPr/>
      <dgm:t>
        <a:bodyPr/>
        <a:lstStyle/>
        <a:p>
          <a:endParaRPr lang="es-ES"/>
        </a:p>
      </dgm:t>
    </dgm:pt>
    <dgm:pt modelId="{E93A9AD4-33FB-406E-9572-548CBC9F9848}">
      <dgm:prSet phldrT="[Texto]"/>
      <dgm:spPr/>
      <dgm:t>
        <a:bodyPr/>
        <a:lstStyle/>
        <a:p>
          <a:r>
            <a:rPr lang="es-ES" dirty="0" smtClean="0"/>
            <a:t>Abandono?</a:t>
          </a:r>
          <a:endParaRPr lang="es-ES" dirty="0"/>
        </a:p>
      </dgm:t>
    </dgm:pt>
    <dgm:pt modelId="{4EEEB83E-4B40-422B-89D5-9E2AA855A9CD}" type="parTrans" cxnId="{8ADDF26C-293C-4937-8A4E-A03AFD7A8064}">
      <dgm:prSet/>
      <dgm:spPr/>
      <dgm:t>
        <a:bodyPr/>
        <a:lstStyle/>
        <a:p>
          <a:endParaRPr lang="es-ES"/>
        </a:p>
      </dgm:t>
    </dgm:pt>
    <dgm:pt modelId="{3540055A-A5E4-4770-9771-775DD10CCA05}" type="sibTrans" cxnId="{8ADDF26C-293C-4937-8A4E-A03AFD7A8064}">
      <dgm:prSet/>
      <dgm:spPr/>
      <dgm:t>
        <a:bodyPr/>
        <a:lstStyle/>
        <a:p>
          <a:endParaRPr lang="es-ES"/>
        </a:p>
      </dgm:t>
    </dgm:pt>
    <dgm:pt modelId="{B43C6094-4F2E-41BA-A584-ABAEC06713C8}">
      <dgm:prSet phldrT="[Texto]"/>
      <dgm:spPr/>
      <dgm:t>
        <a:bodyPr/>
        <a:lstStyle/>
        <a:p>
          <a:r>
            <a:rPr lang="es-ES" dirty="0" smtClean="0"/>
            <a:t>Exclusión Académica?</a:t>
          </a:r>
          <a:endParaRPr lang="es-ES" dirty="0"/>
        </a:p>
      </dgm:t>
    </dgm:pt>
    <dgm:pt modelId="{5813A06F-6B88-4943-94D4-A408C775A830}" type="parTrans" cxnId="{C9946E21-C023-4B53-B8C7-52A3276FB533}">
      <dgm:prSet/>
      <dgm:spPr/>
      <dgm:t>
        <a:bodyPr/>
        <a:lstStyle/>
        <a:p>
          <a:endParaRPr lang="es-ES"/>
        </a:p>
      </dgm:t>
    </dgm:pt>
    <dgm:pt modelId="{47C80A30-4F59-44BA-A869-C90CC82306CF}" type="sibTrans" cxnId="{C9946E21-C023-4B53-B8C7-52A3276FB533}">
      <dgm:prSet/>
      <dgm:spPr/>
      <dgm:t>
        <a:bodyPr/>
        <a:lstStyle/>
        <a:p>
          <a:endParaRPr lang="es-ES"/>
        </a:p>
      </dgm:t>
    </dgm:pt>
    <dgm:pt modelId="{6E830B0F-1DEA-45DF-BD87-F8C4815EBEE1}" type="pres">
      <dgm:prSet presAssocID="{CE851157-29D4-4F20-AC9D-88F069229D78}" presName="Name0" presStyleCnt="0">
        <dgm:presLayoutVars>
          <dgm:dir/>
          <dgm:resizeHandles val="exact"/>
        </dgm:presLayoutVars>
      </dgm:prSet>
      <dgm:spPr/>
    </dgm:pt>
    <dgm:pt modelId="{17650A87-1D04-4FBB-8AA0-2E8683C3F0B2}" type="pres">
      <dgm:prSet presAssocID="{CE851157-29D4-4F20-AC9D-88F069229D78}" presName="arrow" presStyleLbl="bgShp" presStyleIdx="0" presStyleCnt="1"/>
      <dgm:spPr/>
    </dgm:pt>
    <dgm:pt modelId="{80ED2BA4-4EC1-40CA-A099-09629B558072}" type="pres">
      <dgm:prSet presAssocID="{CE851157-29D4-4F20-AC9D-88F069229D78}" presName="points" presStyleCnt="0"/>
      <dgm:spPr/>
    </dgm:pt>
    <dgm:pt modelId="{BB753793-BCD2-4AA1-86FC-4F9FD91C2CAE}" type="pres">
      <dgm:prSet presAssocID="{F4679CD9-F950-4FB0-ABC6-2764E850E34A}" presName="compositeA" presStyleCnt="0"/>
      <dgm:spPr/>
    </dgm:pt>
    <dgm:pt modelId="{C2AC0FD4-7B72-40B2-A834-B3123CD07E45}" type="pres">
      <dgm:prSet presAssocID="{F4679CD9-F950-4FB0-ABC6-2764E850E34A}" presName="textA" presStyleLbl="revTx" presStyleIdx="0" presStyleCnt="3">
        <dgm:presLayoutVars>
          <dgm:bulletEnabled val="1"/>
        </dgm:presLayoutVars>
      </dgm:prSet>
      <dgm:spPr/>
      <dgm:t>
        <a:bodyPr/>
        <a:lstStyle/>
        <a:p>
          <a:endParaRPr lang="es-ES"/>
        </a:p>
      </dgm:t>
    </dgm:pt>
    <dgm:pt modelId="{ACB3EC70-9DB8-4CC4-A239-DA10389B0ADA}" type="pres">
      <dgm:prSet presAssocID="{F4679CD9-F950-4FB0-ABC6-2764E850E34A}" presName="circleA" presStyleLbl="node1" presStyleIdx="0" presStyleCnt="3"/>
      <dgm:spPr/>
    </dgm:pt>
    <dgm:pt modelId="{3A57F91B-2378-46AA-B921-1EC279F1E947}" type="pres">
      <dgm:prSet presAssocID="{F4679CD9-F950-4FB0-ABC6-2764E850E34A}" presName="spaceA" presStyleCnt="0"/>
      <dgm:spPr/>
    </dgm:pt>
    <dgm:pt modelId="{3E4503FA-7EDF-4DF0-8D02-2A9EA4D029D1}" type="pres">
      <dgm:prSet presAssocID="{88DD9383-7E86-4A79-BBBE-CE33F1F93713}" presName="space" presStyleCnt="0"/>
      <dgm:spPr/>
    </dgm:pt>
    <dgm:pt modelId="{6B9E62EF-47E5-4329-81B3-7D584C2A3213}" type="pres">
      <dgm:prSet presAssocID="{E93A9AD4-33FB-406E-9572-548CBC9F9848}" presName="compositeB" presStyleCnt="0"/>
      <dgm:spPr/>
    </dgm:pt>
    <dgm:pt modelId="{010BDA46-2CF0-408E-A345-B5CE8D0682C0}" type="pres">
      <dgm:prSet presAssocID="{E93A9AD4-33FB-406E-9572-548CBC9F9848}" presName="textB" presStyleLbl="revTx" presStyleIdx="1" presStyleCnt="3">
        <dgm:presLayoutVars>
          <dgm:bulletEnabled val="1"/>
        </dgm:presLayoutVars>
      </dgm:prSet>
      <dgm:spPr/>
      <dgm:t>
        <a:bodyPr/>
        <a:lstStyle/>
        <a:p>
          <a:endParaRPr lang="es-ES"/>
        </a:p>
      </dgm:t>
    </dgm:pt>
    <dgm:pt modelId="{E5985B3B-2B46-4F9F-93FB-32B218BAB7FD}" type="pres">
      <dgm:prSet presAssocID="{E93A9AD4-33FB-406E-9572-548CBC9F9848}" presName="circleB" presStyleLbl="node1" presStyleIdx="1" presStyleCnt="3"/>
      <dgm:spPr/>
    </dgm:pt>
    <dgm:pt modelId="{3C98AB12-45D8-486D-BDB6-3F29ED332347}" type="pres">
      <dgm:prSet presAssocID="{E93A9AD4-33FB-406E-9572-548CBC9F9848}" presName="spaceB" presStyleCnt="0"/>
      <dgm:spPr/>
    </dgm:pt>
    <dgm:pt modelId="{D0964C68-E63A-4DB7-9C54-14AD1156E6EC}" type="pres">
      <dgm:prSet presAssocID="{3540055A-A5E4-4770-9771-775DD10CCA05}" presName="space" presStyleCnt="0"/>
      <dgm:spPr/>
    </dgm:pt>
    <dgm:pt modelId="{E794C920-BF4A-41CB-AC1B-F8C79C6BE56B}" type="pres">
      <dgm:prSet presAssocID="{B43C6094-4F2E-41BA-A584-ABAEC06713C8}" presName="compositeA" presStyleCnt="0"/>
      <dgm:spPr/>
    </dgm:pt>
    <dgm:pt modelId="{B8923163-56D5-417A-B393-7672CE4B8CBF}" type="pres">
      <dgm:prSet presAssocID="{B43C6094-4F2E-41BA-A584-ABAEC06713C8}" presName="textA" presStyleLbl="revTx" presStyleIdx="2" presStyleCnt="3">
        <dgm:presLayoutVars>
          <dgm:bulletEnabled val="1"/>
        </dgm:presLayoutVars>
      </dgm:prSet>
      <dgm:spPr/>
      <dgm:t>
        <a:bodyPr/>
        <a:lstStyle/>
        <a:p>
          <a:endParaRPr lang="es-ES"/>
        </a:p>
      </dgm:t>
    </dgm:pt>
    <dgm:pt modelId="{0F4C57CE-D688-4295-8003-982B25F1C9F2}" type="pres">
      <dgm:prSet presAssocID="{B43C6094-4F2E-41BA-A584-ABAEC06713C8}" presName="circleA" presStyleLbl="node1" presStyleIdx="2" presStyleCnt="3"/>
      <dgm:spPr/>
    </dgm:pt>
    <dgm:pt modelId="{189D2CFC-737E-4BEB-9570-C98B2D7C2F5B}" type="pres">
      <dgm:prSet presAssocID="{B43C6094-4F2E-41BA-A584-ABAEC06713C8}" presName="spaceA" presStyleCnt="0"/>
      <dgm:spPr/>
    </dgm:pt>
  </dgm:ptLst>
  <dgm:cxnLst>
    <dgm:cxn modelId="{C9946E21-C023-4B53-B8C7-52A3276FB533}" srcId="{CE851157-29D4-4F20-AC9D-88F069229D78}" destId="{B43C6094-4F2E-41BA-A584-ABAEC06713C8}" srcOrd="2" destOrd="0" parTransId="{5813A06F-6B88-4943-94D4-A408C775A830}" sibTransId="{47C80A30-4F59-44BA-A869-C90CC82306CF}"/>
    <dgm:cxn modelId="{8ADDF26C-293C-4937-8A4E-A03AFD7A8064}" srcId="{CE851157-29D4-4F20-AC9D-88F069229D78}" destId="{E93A9AD4-33FB-406E-9572-548CBC9F9848}" srcOrd="1" destOrd="0" parTransId="{4EEEB83E-4B40-422B-89D5-9E2AA855A9CD}" sibTransId="{3540055A-A5E4-4770-9771-775DD10CCA05}"/>
    <dgm:cxn modelId="{BCDF64B3-E8F6-42EE-836D-B52B19BF3514}" srcId="{CE851157-29D4-4F20-AC9D-88F069229D78}" destId="{F4679CD9-F950-4FB0-ABC6-2764E850E34A}" srcOrd="0" destOrd="0" parTransId="{39ED53EC-E04C-41A6-B48E-A31B1A33F54B}" sibTransId="{88DD9383-7E86-4A79-BBBE-CE33F1F93713}"/>
    <dgm:cxn modelId="{586E790E-7B18-466A-81CC-2CF071E8E005}" type="presOf" srcId="{CE851157-29D4-4F20-AC9D-88F069229D78}" destId="{6E830B0F-1DEA-45DF-BD87-F8C4815EBEE1}" srcOrd="0" destOrd="0" presId="urn:microsoft.com/office/officeart/2005/8/layout/hProcess11"/>
    <dgm:cxn modelId="{0484825A-9975-4CA3-8857-05B03195D6C8}" type="presOf" srcId="{E93A9AD4-33FB-406E-9572-548CBC9F9848}" destId="{010BDA46-2CF0-408E-A345-B5CE8D0682C0}" srcOrd="0" destOrd="0" presId="urn:microsoft.com/office/officeart/2005/8/layout/hProcess11"/>
    <dgm:cxn modelId="{1A768399-F8D5-4023-8CC7-C680D9385C6D}" type="presOf" srcId="{F4679CD9-F950-4FB0-ABC6-2764E850E34A}" destId="{C2AC0FD4-7B72-40B2-A834-B3123CD07E45}" srcOrd="0" destOrd="0" presId="urn:microsoft.com/office/officeart/2005/8/layout/hProcess11"/>
    <dgm:cxn modelId="{60949DB3-9096-40BF-BE9C-44498BEEA365}" type="presOf" srcId="{B43C6094-4F2E-41BA-A584-ABAEC06713C8}" destId="{B8923163-56D5-417A-B393-7672CE4B8CBF}" srcOrd="0" destOrd="0" presId="urn:microsoft.com/office/officeart/2005/8/layout/hProcess11"/>
    <dgm:cxn modelId="{2361E156-F8C4-4CE1-AB7D-AE0061ECBD83}" type="presParOf" srcId="{6E830B0F-1DEA-45DF-BD87-F8C4815EBEE1}" destId="{17650A87-1D04-4FBB-8AA0-2E8683C3F0B2}" srcOrd="0" destOrd="0" presId="urn:microsoft.com/office/officeart/2005/8/layout/hProcess11"/>
    <dgm:cxn modelId="{E3587933-E7F2-493E-A37E-68E5359C198D}" type="presParOf" srcId="{6E830B0F-1DEA-45DF-BD87-F8C4815EBEE1}" destId="{80ED2BA4-4EC1-40CA-A099-09629B558072}" srcOrd="1" destOrd="0" presId="urn:microsoft.com/office/officeart/2005/8/layout/hProcess11"/>
    <dgm:cxn modelId="{6E345674-CBEE-4C21-9A54-5F5E86D40738}" type="presParOf" srcId="{80ED2BA4-4EC1-40CA-A099-09629B558072}" destId="{BB753793-BCD2-4AA1-86FC-4F9FD91C2CAE}" srcOrd="0" destOrd="0" presId="urn:microsoft.com/office/officeart/2005/8/layout/hProcess11"/>
    <dgm:cxn modelId="{2118A76B-EBFD-4650-B571-22B8CF773D34}" type="presParOf" srcId="{BB753793-BCD2-4AA1-86FC-4F9FD91C2CAE}" destId="{C2AC0FD4-7B72-40B2-A834-B3123CD07E45}" srcOrd="0" destOrd="0" presId="urn:microsoft.com/office/officeart/2005/8/layout/hProcess11"/>
    <dgm:cxn modelId="{76E1474E-5BBB-411B-8816-2F557F369D8D}" type="presParOf" srcId="{BB753793-BCD2-4AA1-86FC-4F9FD91C2CAE}" destId="{ACB3EC70-9DB8-4CC4-A239-DA10389B0ADA}" srcOrd="1" destOrd="0" presId="urn:microsoft.com/office/officeart/2005/8/layout/hProcess11"/>
    <dgm:cxn modelId="{B175A961-4608-4C8F-A37E-72A61A36D1DB}" type="presParOf" srcId="{BB753793-BCD2-4AA1-86FC-4F9FD91C2CAE}" destId="{3A57F91B-2378-46AA-B921-1EC279F1E947}" srcOrd="2" destOrd="0" presId="urn:microsoft.com/office/officeart/2005/8/layout/hProcess11"/>
    <dgm:cxn modelId="{BEC74FC0-33B5-437A-85C0-B0F1E2749663}" type="presParOf" srcId="{80ED2BA4-4EC1-40CA-A099-09629B558072}" destId="{3E4503FA-7EDF-4DF0-8D02-2A9EA4D029D1}" srcOrd="1" destOrd="0" presId="urn:microsoft.com/office/officeart/2005/8/layout/hProcess11"/>
    <dgm:cxn modelId="{84D87F8D-4483-4826-B5CB-7742EAA9BFF4}" type="presParOf" srcId="{80ED2BA4-4EC1-40CA-A099-09629B558072}" destId="{6B9E62EF-47E5-4329-81B3-7D584C2A3213}" srcOrd="2" destOrd="0" presId="urn:microsoft.com/office/officeart/2005/8/layout/hProcess11"/>
    <dgm:cxn modelId="{69D04228-83D2-4341-AB30-6C422632BF34}" type="presParOf" srcId="{6B9E62EF-47E5-4329-81B3-7D584C2A3213}" destId="{010BDA46-2CF0-408E-A345-B5CE8D0682C0}" srcOrd="0" destOrd="0" presId="urn:microsoft.com/office/officeart/2005/8/layout/hProcess11"/>
    <dgm:cxn modelId="{6FC46466-4BB4-415C-8C2A-1F11C4780DF4}" type="presParOf" srcId="{6B9E62EF-47E5-4329-81B3-7D584C2A3213}" destId="{E5985B3B-2B46-4F9F-93FB-32B218BAB7FD}" srcOrd="1" destOrd="0" presId="urn:microsoft.com/office/officeart/2005/8/layout/hProcess11"/>
    <dgm:cxn modelId="{36D565C1-8001-4151-B39C-E72ECD64B6FF}" type="presParOf" srcId="{6B9E62EF-47E5-4329-81B3-7D584C2A3213}" destId="{3C98AB12-45D8-486D-BDB6-3F29ED332347}" srcOrd="2" destOrd="0" presId="urn:microsoft.com/office/officeart/2005/8/layout/hProcess11"/>
    <dgm:cxn modelId="{02E63B6F-CE70-42CA-97C0-D6687E9658B0}" type="presParOf" srcId="{80ED2BA4-4EC1-40CA-A099-09629B558072}" destId="{D0964C68-E63A-4DB7-9C54-14AD1156E6EC}" srcOrd="3" destOrd="0" presId="urn:microsoft.com/office/officeart/2005/8/layout/hProcess11"/>
    <dgm:cxn modelId="{57B16331-585A-4230-B0F9-0DA0211CDCC0}" type="presParOf" srcId="{80ED2BA4-4EC1-40CA-A099-09629B558072}" destId="{E794C920-BF4A-41CB-AC1B-F8C79C6BE56B}" srcOrd="4" destOrd="0" presId="urn:microsoft.com/office/officeart/2005/8/layout/hProcess11"/>
    <dgm:cxn modelId="{8BABCB75-75E6-4279-8501-E91680B757F7}" type="presParOf" srcId="{E794C920-BF4A-41CB-AC1B-F8C79C6BE56B}" destId="{B8923163-56D5-417A-B393-7672CE4B8CBF}" srcOrd="0" destOrd="0" presId="urn:microsoft.com/office/officeart/2005/8/layout/hProcess11"/>
    <dgm:cxn modelId="{63FC1621-F1C3-44F7-BFEB-510CC42C6988}" type="presParOf" srcId="{E794C920-BF4A-41CB-AC1B-F8C79C6BE56B}" destId="{0F4C57CE-D688-4295-8003-982B25F1C9F2}" srcOrd="1" destOrd="0" presId="urn:microsoft.com/office/officeart/2005/8/layout/hProcess11"/>
    <dgm:cxn modelId="{15227BE6-CE8E-4F63-8194-3FADF0BFC06B}" type="presParOf" srcId="{E794C920-BF4A-41CB-AC1B-F8C79C6BE56B}" destId="{189D2CFC-737E-4BEB-9570-C98B2D7C2F5B}"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A31D93-5518-4EF0-B321-492F8BFACF23}"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ES"/>
        </a:p>
      </dgm:t>
    </dgm:pt>
    <dgm:pt modelId="{0C4B2AAB-D9EB-4616-AE64-E92F2C8EAC1E}">
      <dgm:prSet custT="1"/>
      <dgm:spPr/>
      <dgm:t>
        <a:bodyPr/>
        <a:lstStyle/>
        <a:p>
          <a:pPr rtl="0"/>
          <a:r>
            <a:rPr lang="es-AR" sz="1600" dirty="0" smtClean="0">
              <a:solidFill>
                <a:schemeClr val="tx1"/>
              </a:solidFill>
            </a:rPr>
            <a:t>Practicas de resistencia/oposición que generan una adhesión a una cultura diferente</a:t>
          </a:r>
          <a:endParaRPr lang="en-US" sz="1600" dirty="0">
            <a:solidFill>
              <a:schemeClr val="tx1"/>
            </a:solidFill>
          </a:endParaRPr>
        </a:p>
      </dgm:t>
    </dgm:pt>
    <dgm:pt modelId="{03111538-A7FE-4558-9C81-1F40EDB2B593}" type="parTrans" cxnId="{A8ACC3E7-7D47-4380-A8F3-F45A83660EF2}">
      <dgm:prSet/>
      <dgm:spPr/>
      <dgm:t>
        <a:bodyPr/>
        <a:lstStyle/>
        <a:p>
          <a:endParaRPr lang="es-ES"/>
        </a:p>
      </dgm:t>
    </dgm:pt>
    <dgm:pt modelId="{E0E905EE-5583-4A62-9512-D90DDE3E8DD7}" type="sibTrans" cxnId="{A8ACC3E7-7D47-4380-A8F3-F45A83660EF2}">
      <dgm:prSet/>
      <dgm:spPr/>
      <dgm:t>
        <a:bodyPr/>
        <a:lstStyle/>
        <a:p>
          <a:endParaRPr lang="es-ES"/>
        </a:p>
      </dgm:t>
    </dgm:pt>
    <dgm:pt modelId="{2CE2A755-31A4-4A0E-A8B0-CEE04B1E2648}">
      <dgm:prSet custT="1"/>
      <dgm:spPr/>
      <dgm:t>
        <a:bodyPr/>
        <a:lstStyle/>
        <a:p>
          <a:pPr rtl="0"/>
          <a:r>
            <a:rPr lang="es-AR" sz="2000" dirty="0" smtClean="0">
              <a:solidFill>
                <a:schemeClr val="tx1"/>
              </a:solidFill>
            </a:rPr>
            <a:t>Aseguran la estancia/permanencia en el nivel superior</a:t>
          </a:r>
          <a:endParaRPr lang="en-US" sz="2000" dirty="0">
            <a:solidFill>
              <a:schemeClr val="tx1"/>
            </a:solidFill>
          </a:endParaRPr>
        </a:p>
      </dgm:t>
    </dgm:pt>
    <dgm:pt modelId="{461E147F-3D64-4E0E-AADF-662F66B11080}" type="parTrans" cxnId="{7491E1EA-22B0-4EF5-8D4E-59274002B1B4}">
      <dgm:prSet/>
      <dgm:spPr/>
      <dgm:t>
        <a:bodyPr/>
        <a:lstStyle/>
        <a:p>
          <a:endParaRPr lang="es-ES"/>
        </a:p>
      </dgm:t>
    </dgm:pt>
    <dgm:pt modelId="{05008E7D-F907-4493-A19C-53DA397A8247}" type="sibTrans" cxnId="{7491E1EA-22B0-4EF5-8D4E-59274002B1B4}">
      <dgm:prSet/>
      <dgm:spPr/>
      <dgm:t>
        <a:bodyPr/>
        <a:lstStyle/>
        <a:p>
          <a:endParaRPr lang="es-ES"/>
        </a:p>
      </dgm:t>
    </dgm:pt>
    <dgm:pt modelId="{CE832CC7-3033-43BC-A4A9-E7BCB8B52ABC}">
      <dgm:prSet custT="1"/>
      <dgm:spPr/>
      <dgm:t>
        <a:bodyPr/>
        <a:lstStyle/>
        <a:p>
          <a:pPr rtl="0"/>
          <a:r>
            <a:rPr lang="es-AR" sz="1600" dirty="0" smtClean="0">
              <a:solidFill>
                <a:schemeClr val="tx1"/>
              </a:solidFill>
            </a:rPr>
            <a:t>Pensar en líneas para la ampliación de procesos democratizadores del nivel superior implica identificar y comprender los factores que obstaculizan y/o vehiculizan el tránsito de los diversos grupos estudiantiles por los dispositivos que lo componen.</a:t>
          </a:r>
          <a:endParaRPr lang="en-US" sz="1600" dirty="0">
            <a:solidFill>
              <a:schemeClr val="tx1"/>
            </a:solidFill>
          </a:endParaRPr>
        </a:p>
      </dgm:t>
    </dgm:pt>
    <dgm:pt modelId="{CBB295F3-6932-4C32-98B2-A144F2BF02B0}" type="parTrans" cxnId="{A450F910-95F9-4714-9CC1-4FF3A497F1EF}">
      <dgm:prSet/>
      <dgm:spPr/>
      <dgm:t>
        <a:bodyPr/>
        <a:lstStyle/>
        <a:p>
          <a:endParaRPr lang="es-ES"/>
        </a:p>
      </dgm:t>
    </dgm:pt>
    <dgm:pt modelId="{1EE1C0B7-DCEE-4C4C-A93D-E96A71BD08AD}" type="sibTrans" cxnId="{A450F910-95F9-4714-9CC1-4FF3A497F1EF}">
      <dgm:prSet/>
      <dgm:spPr/>
      <dgm:t>
        <a:bodyPr/>
        <a:lstStyle/>
        <a:p>
          <a:endParaRPr lang="es-ES"/>
        </a:p>
      </dgm:t>
    </dgm:pt>
    <dgm:pt modelId="{3ADECB3E-E7B2-474B-856F-EB5ABBFFAD8F}">
      <dgm:prSet custT="1"/>
      <dgm:spPr/>
      <dgm:t>
        <a:bodyPr/>
        <a:lstStyle/>
        <a:p>
          <a:pPr rtl="0"/>
          <a:r>
            <a:rPr lang="es-AR" sz="1200" dirty="0" smtClean="0">
              <a:solidFill>
                <a:schemeClr val="tx1"/>
              </a:solidFill>
            </a:rPr>
            <a:t>Es desde este enfoque que se piensan las propuestas ofrecidas por </a:t>
          </a:r>
          <a:r>
            <a:rPr lang="es-AR" sz="1200" dirty="0" err="1" smtClean="0">
              <a:solidFill>
                <a:schemeClr val="tx1"/>
              </a:solidFill>
            </a:rPr>
            <a:t>is</a:t>
          </a:r>
          <a:r>
            <a:rPr lang="es-AR" sz="1200" dirty="0" smtClean="0">
              <a:solidFill>
                <a:schemeClr val="tx1"/>
              </a:solidFill>
            </a:rPr>
            <a:t> como respuestas tendientes al logro de mayores niveles de equidad socio-educativa.  al existir colectivos juveniles, que por múltiples causales desertan de formatos universitarios quedarían relegados de la educación superior al no existir esta oferta conviviente en el nivel.</a:t>
          </a:r>
          <a:endParaRPr lang="en-US" sz="1200" dirty="0">
            <a:solidFill>
              <a:schemeClr val="tx1"/>
            </a:solidFill>
          </a:endParaRPr>
        </a:p>
      </dgm:t>
    </dgm:pt>
    <dgm:pt modelId="{6163D1A0-6E88-4212-8C6E-44856379C23B}" type="parTrans" cxnId="{3892719F-968D-4882-A268-18FF0007A5D8}">
      <dgm:prSet/>
      <dgm:spPr/>
      <dgm:t>
        <a:bodyPr/>
        <a:lstStyle/>
        <a:p>
          <a:endParaRPr lang="es-ES"/>
        </a:p>
      </dgm:t>
    </dgm:pt>
    <dgm:pt modelId="{2163BDDD-1889-4A8A-8C46-41EE1D6A860B}" type="sibTrans" cxnId="{3892719F-968D-4882-A268-18FF0007A5D8}">
      <dgm:prSet/>
      <dgm:spPr/>
      <dgm:t>
        <a:bodyPr/>
        <a:lstStyle/>
        <a:p>
          <a:endParaRPr lang="es-ES"/>
        </a:p>
      </dgm:t>
    </dgm:pt>
    <dgm:pt modelId="{EFB3E8A2-08FF-46D6-923C-2FC23FB533BF}" type="pres">
      <dgm:prSet presAssocID="{A1A31D93-5518-4EF0-B321-492F8BFACF23}" presName="CompostProcess" presStyleCnt="0">
        <dgm:presLayoutVars>
          <dgm:dir/>
          <dgm:resizeHandles val="exact"/>
        </dgm:presLayoutVars>
      </dgm:prSet>
      <dgm:spPr/>
      <dgm:t>
        <a:bodyPr/>
        <a:lstStyle/>
        <a:p>
          <a:endParaRPr lang="es-ES"/>
        </a:p>
      </dgm:t>
    </dgm:pt>
    <dgm:pt modelId="{DD969D22-7344-4A73-9360-15659458F7C7}" type="pres">
      <dgm:prSet presAssocID="{A1A31D93-5518-4EF0-B321-492F8BFACF23}" presName="arrow" presStyleLbl="bgShp" presStyleIdx="0" presStyleCnt="1"/>
      <dgm:spPr/>
    </dgm:pt>
    <dgm:pt modelId="{85083208-C333-4140-BA93-F823AD317A66}" type="pres">
      <dgm:prSet presAssocID="{A1A31D93-5518-4EF0-B321-492F8BFACF23}" presName="linearProcess" presStyleCnt="0"/>
      <dgm:spPr/>
    </dgm:pt>
    <dgm:pt modelId="{41BB84E8-792C-43A4-9B9B-14D1DDE5A24A}" type="pres">
      <dgm:prSet presAssocID="{0C4B2AAB-D9EB-4616-AE64-E92F2C8EAC1E}" presName="textNode" presStyleLbl="node1" presStyleIdx="0" presStyleCnt="4">
        <dgm:presLayoutVars>
          <dgm:bulletEnabled val="1"/>
        </dgm:presLayoutVars>
      </dgm:prSet>
      <dgm:spPr/>
      <dgm:t>
        <a:bodyPr/>
        <a:lstStyle/>
        <a:p>
          <a:endParaRPr lang="es-ES"/>
        </a:p>
      </dgm:t>
    </dgm:pt>
    <dgm:pt modelId="{7E931141-FAF1-46A5-AC3F-0F8E835DEEC9}" type="pres">
      <dgm:prSet presAssocID="{E0E905EE-5583-4A62-9512-D90DDE3E8DD7}" presName="sibTrans" presStyleCnt="0"/>
      <dgm:spPr/>
    </dgm:pt>
    <dgm:pt modelId="{EC80657C-7127-4A6A-86FA-15C0A91EDF26}" type="pres">
      <dgm:prSet presAssocID="{2CE2A755-31A4-4A0E-A8B0-CEE04B1E2648}" presName="textNode" presStyleLbl="node1" presStyleIdx="1" presStyleCnt="4">
        <dgm:presLayoutVars>
          <dgm:bulletEnabled val="1"/>
        </dgm:presLayoutVars>
      </dgm:prSet>
      <dgm:spPr/>
      <dgm:t>
        <a:bodyPr/>
        <a:lstStyle/>
        <a:p>
          <a:endParaRPr lang="es-ES"/>
        </a:p>
      </dgm:t>
    </dgm:pt>
    <dgm:pt modelId="{F06A9D00-3316-4B67-8037-8E15E7C8C242}" type="pres">
      <dgm:prSet presAssocID="{05008E7D-F907-4493-A19C-53DA397A8247}" presName="sibTrans" presStyleCnt="0"/>
      <dgm:spPr/>
    </dgm:pt>
    <dgm:pt modelId="{0001F65E-4DB6-4F48-9BFB-D1F8439F9A8D}" type="pres">
      <dgm:prSet presAssocID="{CE832CC7-3033-43BC-A4A9-E7BCB8B52ABC}" presName="textNode" presStyleLbl="node1" presStyleIdx="2" presStyleCnt="4" custScaleY="196264">
        <dgm:presLayoutVars>
          <dgm:bulletEnabled val="1"/>
        </dgm:presLayoutVars>
      </dgm:prSet>
      <dgm:spPr/>
      <dgm:t>
        <a:bodyPr/>
        <a:lstStyle/>
        <a:p>
          <a:endParaRPr lang="es-ES"/>
        </a:p>
      </dgm:t>
    </dgm:pt>
    <dgm:pt modelId="{AE014923-2475-4450-8917-8245FBD4001A}" type="pres">
      <dgm:prSet presAssocID="{1EE1C0B7-DCEE-4C4C-A93D-E96A71BD08AD}" presName="sibTrans" presStyleCnt="0"/>
      <dgm:spPr/>
    </dgm:pt>
    <dgm:pt modelId="{AE8FFDFD-7BD5-4162-9CEA-F3B27C23782D}" type="pres">
      <dgm:prSet presAssocID="{3ADECB3E-E7B2-474B-856F-EB5ABBFFAD8F}" presName="textNode" presStyleLbl="node1" presStyleIdx="3" presStyleCnt="4" custScaleY="156856">
        <dgm:presLayoutVars>
          <dgm:bulletEnabled val="1"/>
        </dgm:presLayoutVars>
      </dgm:prSet>
      <dgm:spPr/>
      <dgm:t>
        <a:bodyPr/>
        <a:lstStyle/>
        <a:p>
          <a:endParaRPr lang="es-ES"/>
        </a:p>
      </dgm:t>
    </dgm:pt>
  </dgm:ptLst>
  <dgm:cxnLst>
    <dgm:cxn modelId="{48944F9F-B00A-42D8-8CD3-B902FC4F83DD}" type="presOf" srcId="{3ADECB3E-E7B2-474B-856F-EB5ABBFFAD8F}" destId="{AE8FFDFD-7BD5-4162-9CEA-F3B27C23782D}" srcOrd="0" destOrd="0" presId="urn:microsoft.com/office/officeart/2005/8/layout/hProcess9"/>
    <dgm:cxn modelId="{988EE5F4-9B87-4D5E-90CB-5FC1D2900ACF}" type="presOf" srcId="{2CE2A755-31A4-4A0E-A8B0-CEE04B1E2648}" destId="{EC80657C-7127-4A6A-86FA-15C0A91EDF26}" srcOrd="0" destOrd="0" presId="urn:microsoft.com/office/officeart/2005/8/layout/hProcess9"/>
    <dgm:cxn modelId="{7491E1EA-22B0-4EF5-8D4E-59274002B1B4}" srcId="{A1A31D93-5518-4EF0-B321-492F8BFACF23}" destId="{2CE2A755-31A4-4A0E-A8B0-CEE04B1E2648}" srcOrd="1" destOrd="0" parTransId="{461E147F-3D64-4E0E-AADF-662F66B11080}" sibTransId="{05008E7D-F907-4493-A19C-53DA397A8247}"/>
    <dgm:cxn modelId="{A53187BD-8C74-428B-9FA2-DAA762F65B48}" type="presOf" srcId="{0C4B2AAB-D9EB-4616-AE64-E92F2C8EAC1E}" destId="{41BB84E8-792C-43A4-9B9B-14D1DDE5A24A}" srcOrd="0" destOrd="0" presId="urn:microsoft.com/office/officeart/2005/8/layout/hProcess9"/>
    <dgm:cxn modelId="{3892719F-968D-4882-A268-18FF0007A5D8}" srcId="{A1A31D93-5518-4EF0-B321-492F8BFACF23}" destId="{3ADECB3E-E7B2-474B-856F-EB5ABBFFAD8F}" srcOrd="3" destOrd="0" parTransId="{6163D1A0-6E88-4212-8C6E-44856379C23B}" sibTransId="{2163BDDD-1889-4A8A-8C46-41EE1D6A860B}"/>
    <dgm:cxn modelId="{A8ACC3E7-7D47-4380-A8F3-F45A83660EF2}" srcId="{A1A31D93-5518-4EF0-B321-492F8BFACF23}" destId="{0C4B2AAB-D9EB-4616-AE64-E92F2C8EAC1E}" srcOrd="0" destOrd="0" parTransId="{03111538-A7FE-4558-9C81-1F40EDB2B593}" sibTransId="{E0E905EE-5583-4A62-9512-D90DDE3E8DD7}"/>
    <dgm:cxn modelId="{8257A421-451B-438B-B539-2CB667FB36D2}" type="presOf" srcId="{CE832CC7-3033-43BC-A4A9-E7BCB8B52ABC}" destId="{0001F65E-4DB6-4F48-9BFB-D1F8439F9A8D}" srcOrd="0" destOrd="0" presId="urn:microsoft.com/office/officeart/2005/8/layout/hProcess9"/>
    <dgm:cxn modelId="{D794D5DB-0F4E-4F11-A6BA-40644BCDEFDB}" type="presOf" srcId="{A1A31D93-5518-4EF0-B321-492F8BFACF23}" destId="{EFB3E8A2-08FF-46D6-923C-2FC23FB533BF}" srcOrd="0" destOrd="0" presId="urn:microsoft.com/office/officeart/2005/8/layout/hProcess9"/>
    <dgm:cxn modelId="{A450F910-95F9-4714-9CC1-4FF3A497F1EF}" srcId="{A1A31D93-5518-4EF0-B321-492F8BFACF23}" destId="{CE832CC7-3033-43BC-A4A9-E7BCB8B52ABC}" srcOrd="2" destOrd="0" parTransId="{CBB295F3-6932-4C32-98B2-A144F2BF02B0}" sibTransId="{1EE1C0B7-DCEE-4C4C-A93D-E96A71BD08AD}"/>
    <dgm:cxn modelId="{C530E0E9-8B28-4463-B950-8C10327019F5}" type="presParOf" srcId="{EFB3E8A2-08FF-46D6-923C-2FC23FB533BF}" destId="{DD969D22-7344-4A73-9360-15659458F7C7}" srcOrd="0" destOrd="0" presId="urn:microsoft.com/office/officeart/2005/8/layout/hProcess9"/>
    <dgm:cxn modelId="{ABDC5931-5DFC-4CFC-899D-49BD1312F2DE}" type="presParOf" srcId="{EFB3E8A2-08FF-46D6-923C-2FC23FB533BF}" destId="{85083208-C333-4140-BA93-F823AD317A66}" srcOrd="1" destOrd="0" presId="urn:microsoft.com/office/officeart/2005/8/layout/hProcess9"/>
    <dgm:cxn modelId="{AF10BF21-6B30-43E9-B9F7-9AC19A8C368A}" type="presParOf" srcId="{85083208-C333-4140-BA93-F823AD317A66}" destId="{41BB84E8-792C-43A4-9B9B-14D1DDE5A24A}" srcOrd="0" destOrd="0" presId="urn:microsoft.com/office/officeart/2005/8/layout/hProcess9"/>
    <dgm:cxn modelId="{8315B4CE-BD25-48D7-8AA0-B2EDA9A00850}" type="presParOf" srcId="{85083208-C333-4140-BA93-F823AD317A66}" destId="{7E931141-FAF1-46A5-AC3F-0F8E835DEEC9}" srcOrd="1" destOrd="0" presId="urn:microsoft.com/office/officeart/2005/8/layout/hProcess9"/>
    <dgm:cxn modelId="{E70F2F82-F4B8-44CC-942A-0635FEB2B667}" type="presParOf" srcId="{85083208-C333-4140-BA93-F823AD317A66}" destId="{EC80657C-7127-4A6A-86FA-15C0A91EDF26}" srcOrd="2" destOrd="0" presId="urn:microsoft.com/office/officeart/2005/8/layout/hProcess9"/>
    <dgm:cxn modelId="{0B022C2A-FE3D-4A77-BF35-07CAEDA2ECAE}" type="presParOf" srcId="{85083208-C333-4140-BA93-F823AD317A66}" destId="{F06A9D00-3316-4B67-8037-8E15E7C8C242}" srcOrd="3" destOrd="0" presId="urn:microsoft.com/office/officeart/2005/8/layout/hProcess9"/>
    <dgm:cxn modelId="{63687938-801E-4B3E-A515-368F9BE117F4}" type="presParOf" srcId="{85083208-C333-4140-BA93-F823AD317A66}" destId="{0001F65E-4DB6-4F48-9BFB-D1F8439F9A8D}" srcOrd="4" destOrd="0" presId="urn:microsoft.com/office/officeart/2005/8/layout/hProcess9"/>
    <dgm:cxn modelId="{624C7990-9E56-451D-AD07-0CEBEEE3F908}" type="presParOf" srcId="{85083208-C333-4140-BA93-F823AD317A66}" destId="{AE014923-2475-4450-8917-8245FBD4001A}" srcOrd="5" destOrd="0" presId="urn:microsoft.com/office/officeart/2005/8/layout/hProcess9"/>
    <dgm:cxn modelId="{53F2DE6B-2AE4-4705-92BB-B9DDBCE1C0DC}" type="presParOf" srcId="{85083208-C333-4140-BA93-F823AD317A66}" destId="{AE8FFDFD-7BD5-4162-9CEA-F3B27C23782D}"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9D97A-CCD3-4867-9918-CF06FB9D025B}">
      <dsp:nvSpPr>
        <dsp:cNvPr id="0" name=""/>
        <dsp:cNvSpPr/>
      </dsp:nvSpPr>
      <dsp:spPr>
        <a:xfrm>
          <a:off x="448070" y="0"/>
          <a:ext cx="8624095" cy="3449638"/>
        </a:xfrm>
        <a:prstGeom prst="leftRightRibb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E13BBE-F17B-45F7-8962-247249ABFBDB}">
      <dsp:nvSpPr>
        <dsp:cNvPr id="0" name=""/>
        <dsp:cNvSpPr/>
      </dsp:nvSpPr>
      <dsp:spPr>
        <a:xfrm>
          <a:off x="1482962" y="603686"/>
          <a:ext cx="2845951" cy="169032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lvl="0" algn="ctr" defTabSz="1244600">
            <a:lnSpc>
              <a:spcPct val="90000"/>
            </a:lnSpc>
            <a:spcBef>
              <a:spcPct val="0"/>
            </a:spcBef>
            <a:spcAft>
              <a:spcPct val="35000"/>
            </a:spcAft>
          </a:pPr>
          <a:r>
            <a:rPr lang="es-ES" sz="2800" kern="1200" dirty="0" smtClean="0"/>
            <a:t>Propuestas educativas universitarias </a:t>
          </a:r>
          <a:endParaRPr lang="es-ES" sz="2800" kern="1200" dirty="0"/>
        </a:p>
      </dsp:txBody>
      <dsp:txXfrm>
        <a:off x="1482962" y="603686"/>
        <a:ext cx="2845951" cy="1690322"/>
      </dsp:txXfrm>
    </dsp:sp>
    <dsp:sp modelId="{6C611E85-6448-463F-8805-ED5878533C53}">
      <dsp:nvSpPr>
        <dsp:cNvPr id="0" name=""/>
        <dsp:cNvSpPr/>
      </dsp:nvSpPr>
      <dsp:spPr>
        <a:xfrm>
          <a:off x="4760118" y="1155628"/>
          <a:ext cx="3363397" cy="169032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lvl="0" algn="ctr" defTabSz="1244600">
            <a:lnSpc>
              <a:spcPct val="90000"/>
            </a:lnSpc>
            <a:spcBef>
              <a:spcPct val="0"/>
            </a:spcBef>
            <a:spcAft>
              <a:spcPct val="35000"/>
            </a:spcAft>
          </a:pPr>
          <a:r>
            <a:rPr lang="es-ES" sz="2800" kern="1200" dirty="0" smtClean="0"/>
            <a:t>Propuestas educativas en IS </a:t>
          </a:r>
        </a:p>
        <a:p>
          <a:pPr lvl="0" algn="ctr" defTabSz="1244600">
            <a:lnSpc>
              <a:spcPct val="90000"/>
            </a:lnSpc>
            <a:spcBef>
              <a:spcPct val="0"/>
            </a:spcBef>
            <a:spcAft>
              <a:spcPct val="35000"/>
            </a:spcAft>
          </a:pPr>
          <a:r>
            <a:rPr lang="es-ES" sz="2800" kern="1200" dirty="0" smtClean="0"/>
            <a:t>(Terciario)</a:t>
          </a:r>
          <a:endParaRPr lang="es-ES" sz="2800" kern="1200" dirty="0"/>
        </a:p>
      </dsp:txBody>
      <dsp:txXfrm>
        <a:off x="4760118" y="1155628"/>
        <a:ext cx="3363397" cy="16903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514E0-48E4-4571-8735-279508875754}">
      <dsp:nvSpPr>
        <dsp:cNvPr id="0" name=""/>
        <dsp:cNvSpPr/>
      </dsp:nvSpPr>
      <dsp:spPr>
        <a:xfrm>
          <a:off x="2975" y="163881"/>
          <a:ext cx="2900697" cy="7200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ES" sz="2500" kern="1200" dirty="0" smtClean="0"/>
            <a:t>Académico </a:t>
          </a:r>
          <a:endParaRPr lang="es-ES" sz="2500" kern="1200" dirty="0"/>
        </a:p>
      </dsp:txBody>
      <dsp:txXfrm>
        <a:off x="2975" y="163881"/>
        <a:ext cx="2900697" cy="720000"/>
      </dsp:txXfrm>
    </dsp:sp>
    <dsp:sp modelId="{732A5DE4-B984-4CA2-80F5-B35805C7751E}">
      <dsp:nvSpPr>
        <dsp:cNvPr id="0" name=""/>
        <dsp:cNvSpPr/>
      </dsp:nvSpPr>
      <dsp:spPr>
        <a:xfrm>
          <a:off x="2975" y="883881"/>
          <a:ext cx="2900697" cy="240187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ES" sz="2500" kern="1200" dirty="0" smtClean="0"/>
            <a:t>Naturaleza de los títulos.</a:t>
          </a:r>
          <a:endParaRPr lang="es-ES" sz="2500" kern="1200" dirty="0"/>
        </a:p>
        <a:p>
          <a:pPr marL="228600" lvl="1" indent="-228600" algn="l" defTabSz="1111250">
            <a:lnSpc>
              <a:spcPct val="90000"/>
            </a:lnSpc>
            <a:spcBef>
              <a:spcPct val="0"/>
            </a:spcBef>
            <a:spcAft>
              <a:spcPct val="15000"/>
            </a:spcAft>
            <a:buChar char="••"/>
          </a:pPr>
          <a:r>
            <a:rPr lang="es-ES" sz="2500" kern="1200" dirty="0" smtClean="0"/>
            <a:t>Circuitos de acceso docentes.</a:t>
          </a:r>
          <a:endParaRPr lang="es-ES" sz="2500" kern="1200" dirty="0"/>
        </a:p>
        <a:p>
          <a:pPr marL="228600" lvl="1" indent="-228600" algn="l" defTabSz="1111250">
            <a:lnSpc>
              <a:spcPct val="90000"/>
            </a:lnSpc>
            <a:spcBef>
              <a:spcPct val="0"/>
            </a:spcBef>
            <a:spcAft>
              <a:spcPct val="15000"/>
            </a:spcAft>
            <a:buChar char="••"/>
          </a:pPr>
          <a:r>
            <a:rPr lang="es-ES" sz="2500" kern="1200" dirty="0" smtClean="0"/>
            <a:t>Etc. </a:t>
          </a:r>
          <a:endParaRPr lang="es-ES" sz="2500" kern="1200" dirty="0"/>
        </a:p>
      </dsp:txBody>
      <dsp:txXfrm>
        <a:off x="2975" y="883881"/>
        <a:ext cx="2900697" cy="2401875"/>
      </dsp:txXfrm>
    </dsp:sp>
    <dsp:sp modelId="{0FE50AF7-BA5E-4111-BAF5-54782EE97504}">
      <dsp:nvSpPr>
        <dsp:cNvPr id="0" name=""/>
        <dsp:cNvSpPr/>
      </dsp:nvSpPr>
      <dsp:spPr>
        <a:xfrm>
          <a:off x="3309769" y="163881"/>
          <a:ext cx="2900697" cy="7200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ES" sz="2500" kern="1200" dirty="0" smtClean="0"/>
            <a:t>Institucional</a:t>
          </a:r>
          <a:endParaRPr lang="es-ES" sz="2500" kern="1200" dirty="0"/>
        </a:p>
      </dsp:txBody>
      <dsp:txXfrm>
        <a:off x="3309769" y="163881"/>
        <a:ext cx="2900697" cy="720000"/>
      </dsp:txXfrm>
    </dsp:sp>
    <dsp:sp modelId="{63925D14-D2F2-4B05-81A0-8D2A864B8C30}">
      <dsp:nvSpPr>
        <dsp:cNvPr id="0" name=""/>
        <dsp:cNvSpPr/>
      </dsp:nvSpPr>
      <dsp:spPr>
        <a:xfrm>
          <a:off x="3309305" y="1012237"/>
          <a:ext cx="2900697" cy="240187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ES" sz="2500" kern="1200" dirty="0" smtClean="0"/>
            <a:t> Órganos de Gobierno.</a:t>
          </a:r>
          <a:endParaRPr lang="es-ES" sz="2500" kern="1200" dirty="0"/>
        </a:p>
        <a:p>
          <a:pPr marL="228600" lvl="1" indent="-228600" algn="l" defTabSz="1111250">
            <a:lnSpc>
              <a:spcPct val="90000"/>
            </a:lnSpc>
            <a:spcBef>
              <a:spcPct val="0"/>
            </a:spcBef>
            <a:spcAft>
              <a:spcPct val="15000"/>
            </a:spcAft>
            <a:buChar char="••"/>
          </a:pPr>
          <a:r>
            <a:rPr lang="es-ES" sz="2500" kern="1200" dirty="0" smtClean="0"/>
            <a:t>Cantidad de </a:t>
          </a:r>
          <a:r>
            <a:rPr lang="es-ES" sz="2500" kern="1200" dirty="0" smtClean="0"/>
            <a:t>IS/U.</a:t>
          </a:r>
          <a:endParaRPr lang="es-ES" sz="2500" kern="1200" dirty="0"/>
        </a:p>
      </dsp:txBody>
      <dsp:txXfrm>
        <a:off x="3309305" y="1012237"/>
        <a:ext cx="2900697" cy="2401875"/>
      </dsp:txXfrm>
    </dsp:sp>
    <dsp:sp modelId="{6486F927-2531-402B-837F-F3B7076FBEA6}">
      <dsp:nvSpPr>
        <dsp:cNvPr id="0" name=""/>
        <dsp:cNvSpPr/>
      </dsp:nvSpPr>
      <dsp:spPr>
        <a:xfrm>
          <a:off x="6616564" y="163881"/>
          <a:ext cx="2900697" cy="7200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ES" sz="2500" kern="1200" dirty="0" smtClean="0"/>
            <a:t>Administrativo</a:t>
          </a:r>
          <a:endParaRPr lang="es-ES" sz="2500" kern="1200" dirty="0"/>
        </a:p>
      </dsp:txBody>
      <dsp:txXfrm>
        <a:off x="6616564" y="163881"/>
        <a:ext cx="2900697" cy="720000"/>
      </dsp:txXfrm>
    </dsp:sp>
    <dsp:sp modelId="{DDD2BF6C-9E80-4E14-B21C-42A1ACE8A237}">
      <dsp:nvSpPr>
        <dsp:cNvPr id="0" name=""/>
        <dsp:cNvSpPr/>
      </dsp:nvSpPr>
      <dsp:spPr>
        <a:xfrm>
          <a:off x="6616564" y="883881"/>
          <a:ext cx="2900697" cy="240187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ES" sz="2500" kern="1200" dirty="0" smtClean="0"/>
            <a:t>Fuentes de financiamiento</a:t>
          </a:r>
          <a:endParaRPr lang="es-ES" sz="2500" kern="1200" dirty="0"/>
        </a:p>
        <a:p>
          <a:pPr marL="228600" lvl="1" indent="-228600" algn="l" defTabSz="1111250">
            <a:lnSpc>
              <a:spcPct val="90000"/>
            </a:lnSpc>
            <a:spcBef>
              <a:spcPct val="0"/>
            </a:spcBef>
            <a:spcAft>
              <a:spcPct val="15000"/>
            </a:spcAft>
            <a:buChar char="••"/>
          </a:pPr>
          <a:r>
            <a:rPr lang="es-ES" sz="2500" kern="1200" dirty="0" smtClean="0"/>
            <a:t>Etc. </a:t>
          </a:r>
          <a:endParaRPr lang="es-ES" sz="2500" kern="1200" dirty="0"/>
        </a:p>
      </dsp:txBody>
      <dsp:txXfrm>
        <a:off x="6616564" y="883881"/>
        <a:ext cx="2900697" cy="24018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2DC3A-6886-455D-847F-84EE86B5BD90}">
      <dsp:nvSpPr>
        <dsp:cNvPr id="0" name=""/>
        <dsp:cNvSpPr/>
      </dsp:nvSpPr>
      <dsp:spPr>
        <a:xfrm>
          <a:off x="0" y="0"/>
          <a:ext cx="4129036" cy="4129036"/>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00071F-1316-4163-ABF1-B80CB8642DD2}">
      <dsp:nvSpPr>
        <dsp:cNvPr id="0" name=""/>
        <dsp:cNvSpPr/>
      </dsp:nvSpPr>
      <dsp:spPr>
        <a:xfrm>
          <a:off x="2064518" y="0"/>
          <a:ext cx="7455640" cy="4129036"/>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AR" sz="1800" kern="1200" dirty="0" smtClean="0"/>
            <a:t>En las transiciones educativas y/o trayectorias escolares (escenas- indagaciones)</a:t>
          </a:r>
          <a:endParaRPr lang="en-US" sz="1800" kern="1200" dirty="0"/>
        </a:p>
      </dsp:txBody>
      <dsp:txXfrm>
        <a:off x="2064518" y="0"/>
        <a:ext cx="7455640" cy="877420"/>
      </dsp:txXfrm>
    </dsp:sp>
    <dsp:sp modelId="{5BD1EF44-2EAA-4E2C-9E34-057A1BBB1542}">
      <dsp:nvSpPr>
        <dsp:cNvPr id="0" name=""/>
        <dsp:cNvSpPr/>
      </dsp:nvSpPr>
      <dsp:spPr>
        <a:xfrm>
          <a:off x="541935" y="877420"/>
          <a:ext cx="3045164" cy="3045164"/>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47E7AC-EC09-4723-92D9-A6EB845CA84B}">
      <dsp:nvSpPr>
        <dsp:cNvPr id="0" name=""/>
        <dsp:cNvSpPr/>
      </dsp:nvSpPr>
      <dsp:spPr>
        <a:xfrm>
          <a:off x="2064518" y="877420"/>
          <a:ext cx="7455640" cy="3045164"/>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endParaRPr lang="en-US" sz="1800" kern="1200" dirty="0"/>
        </a:p>
      </dsp:txBody>
      <dsp:txXfrm>
        <a:off x="2064518" y="877420"/>
        <a:ext cx="7455640" cy="877420"/>
      </dsp:txXfrm>
    </dsp:sp>
    <dsp:sp modelId="{8199955C-C5B3-432E-A7D3-54E4358524DC}">
      <dsp:nvSpPr>
        <dsp:cNvPr id="0" name=""/>
        <dsp:cNvSpPr/>
      </dsp:nvSpPr>
      <dsp:spPr>
        <a:xfrm>
          <a:off x="1083871" y="1754840"/>
          <a:ext cx="1961292" cy="1961292"/>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D6F7B0-CFFF-4C8B-81CF-160A4E9C524D}">
      <dsp:nvSpPr>
        <dsp:cNvPr id="0" name=""/>
        <dsp:cNvSpPr/>
      </dsp:nvSpPr>
      <dsp:spPr>
        <a:xfrm>
          <a:off x="2064518" y="1754840"/>
          <a:ext cx="7455640" cy="196129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AR" sz="1800" kern="1200" dirty="0" smtClean="0"/>
            <a:t>Contra-Cultura Universitaria</a:t>
          </a:r>
          <a:endParaRPr lang="en-US" sz="1800" kern="1200" dirty="0"/>
        </a:p>
      </dsp:txBody>
      <dsp:txXfrm>
        <a:off x="2064518" y="1754840"/>
        <a:ext cx="7455640" cy="877420"/>
      </dsp:txXfrm>
    </dsp:sp>
    <dsp:sp modelId="{D58399DB-37B0-4B8B-8A35-E082FD19E794}">
      <dsp:nvSpPr>
        <dsp:cNvPr id="0" name=""/>
        <dsp:cNvSpPr/>
      </dsp:nvSpPr>
      <dsp:spPr>
        <a:xfrm>
          <a:off x="1625807" y="2632260"/>
          <a:ext cx="877420" cy="877420"/>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6AD646-B188-4CD3-B96B-246D1BAEF666}">
      <dsp:nvSpPr>
        <dsp:cNvPr id="0" name=""/>
        <dsp:cNvSpPr/>
      </dsp:nvSpPr>
      <dsp:spPr>
        <a:xfrm>
          <a:off x="2064518" y="2632260"/>
          <a:ext cx="7455640" cy="87742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s-AR" sz="1800" kern="1200" smtClean="0"/>
            <a:t>Fomentar el debate sobre la democratización  en el acceso y permanencia al nivel superior para determinados colectivos juveniles</a:t>
          </a:r>
          <a:endParaRPr lang="en-US" sz="1800" kern="1200"/>
        </a:p>
      </dsp:txBody>
      <dsp:txXfrm>
        <a:off x="2064518" y="2632260"/>
        <a:ext cx="7455640" cy="8774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B7EFE1-FA19-4935-9507-637D4B2308A7}">
      <dsp:nvSpPr>
        <dsp:cNvPr id="0" name=""/>
        <dsp:cNvSpPr/>
      </dsp:nvSpPr>
      <dsp:spPr>
        <a:xfrm rot="16200000">
          <a:off x="1592599" y="-345009"/>
          <a:ext cx="2217772" cy="3701104"/>
        </a:xfrm>
        <a:prstGeom prst="round2SameRect">
          <a:avLst>
            <a:gd name="adj1" fmla="val 16670"/>
            <a:gd name="adj2" fmla="val 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82550" rIns="74295" bIns="82550" numCol="1" spcCol="1270" anchor="t" anchorCtr="0">
          <a:noAutofit/>
        </a:bodyPr>
        <a:lstStyle/>
        <a:p>
          <a:pPr lvl="0" algn="l" defTabSz="577850">
            <a:lnSpc>
              <a:spcPct val="90000"/>
            </a:lnSpc>
            <a:spcBef>
              <a:spcPct val="0"/>
            </a:spcBef>
            <a:spcAft>
              <a:spcPct val="35000"/>
            </a:spcAft>
          </a:pPr>
          <a:r>
            <a:rPr lang="es-AR" sz="1300" kern="1200" dirty="0" smtClean="0"/>
            <a:t>Desde los factores educativo-culturales asociados a la </a:t>
          </a:r>
          <a:r>
            <a:rPr lang="es-AR" sz="1300" u="sng" kern="1200" dirty="0" smtClean="0"/>
            <a:t>elección de carreras universitarias</a:t>
          </a:r>
          <a:r>
            <a:rPr lang="es-AR" sz="1300" kern="1200" dirty="0" smtClean="0"/>
            <a:t>, se pueden mencionar: la presencia de itinerarios lineales en la secundaria, la casi inexistente recepción de becas y/o subsidios en la familia de la/del estudiante y una minoría de madres y/o sostenes de hogar con niveles educativos bajos.</a:t>
          </a:r>
          <a:endParaRPr lang="es-ES" sz="1300" kern="1200" dirty="0"/>
        </a:p>
      </dsp:txBody>
      <dsp:txXfrm rot="5400000">
        <a:off x="959215" y="504939"/>
        <a:ext cx="3592822" cy="2001208"/>
      </dsp:txXfrm>
    </dsp:sp>
    <dsp:sp modelId="{FFA6D16B-4E30-4055-A3A7-7BF56B32D5CB}">
      <dsp:nvSpPr>
        <dsp:cNvPr id="0" name=""/>
        <dsp:cNvSpPr/>
      </dsp:nvSpPr>
      <dsp:spPr>
        <a:xfrm rot="5400000">
          <a:off x="5293335" y="-143728"/>
          <a:ext cx="2217772" cy="3786230"/>
        </a:xfrm>
        <a:prstGeom prst="round2SameRect">
          <a:avLst>
            <a:gd name="adj1" fmla="val 16670"/>
            <a:gd name="adj2" fmla="val 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8900" rIns="53340" bIns="88900" numCol="1" spcCol="1270" anchor="t" anchorCtr="0">
          <a:noAutofit/>
        </a:bodyPr>
        <a:lstStyle/>
        <a:p>
          <a:pPr lvl="0" algn="l" defTabSz="622300">
            <a:lnSpc>
              <a:spcPct val="90000"/>
            </a:lnSpc>
            <a:spcBef>
              <a:spcPct val="0"/>
            </a:spcBef>
            <a:spcAft>
              <a:spcPct val="35000"/>
            </a:spcAft>
          </a:pPr>
          <a:r>
            <a:rPr lang="es-ES" sz="1400" kern="1200" dirty="0" smtClean="0"/>
            <a:t>En lo que hace a la binarización hacia el nivel superior la</a:t>
          </a:r>
          <a:r>
            <a:rPr lang="es-AR" sz="1400" kern="1200" dirty="0" smtClean="0"/>
            <a:t> orientación mayoritaria hacia </a:t>
          </a:r>
          <a:r>
            <a:rPr lang="es-AR" sz="1400" u="sng" kern="1200" dirty="0" smtClean="0"/>
            <a:t>formatos terciarios </a:t>
          </a:r>
          <a:r>
            <a:rPr lang="es-AR" sz="1400" kern="1200" dirty="0" smtClean="0"/>
            <a:t>se encuentra condicionada por factores socio-económicos relacionados con la posibilidad de combinar estudio y trabajo, así como también la percepción de becas y/o subsidios en el ámbito familiar. </a:t>
          </a:r>
          <a:endParaRPr lang="en-US" sz="1400" kern="1200" dirty="0"/>
        </a:p>
      </dsp:txBody>
      <dsp:txXfrm rot="-5400000">
        <a:off x="4509106" y="748783"/>
        <a:ext cx="3677948" cy="2001208"/>
      </dsp:txXfrm>
    </dsp:sp>
    <dsp:sp modelId="{E20EEF56-DCF9-4C52-9B1C-D2C8C430D7F0}">
      <dsp:nvSpPr>
        <dsp:cNvPr id="0" name=""/>
        <dsp:cNvSpPr/>
      </dsp:nvSpPr>
      <dsp:spPr>
        <a:xfrm>
          <a:off x="3954983" y="-162375"/>
          <a:ext cx="2006337" cy="1416766"/>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892E13-E76B-4E8A-A454-019534CAAA80}">
      <dsp:nvSpPr>
        <dsp:cNvPr id="0" name=""/>
        <dsp:cNvSpPr/>
      </dsp:nvSpPr>
      <dsp:spPr>
        <a:xfrm rot="10800000">
          <a:off x="3608262" y="2032871"/>
          <a:ext cx="2260872" cy="1416766"/>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50A87-1D04-4FBB-8AA0-2E8683C3F0B2}">
      <dsp:nvSpPr>
        <dsp:cNvPr id="0" name=""/>
        <dsp:cNvSpPr/>
      </dsp:nvSpPr>
      <dsp:spPr>
        <a:xfrm>
          <a:off x="0" y="1034891"/>
          <a:ext cx="9520237" cy="137985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AC0FD4-7B72-40B2-A834-B3123CD07E45}">
      <dsp:nvSpPr>
        <dsp:cNvPr id="0" name=""/>
        <dsp:cNvSpPr/>
      </dsp:nvSpPr>
      <dsp:spPr>
        <a:xfrm>
          <a:off x="4183" y="0"/>
          <a:ext cx="2761240" cy="1379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b" anchorCtr="0">
          <a:noAutofit/>
        </a:bodyPr>
        <a:lstStyle/>
        <a:p>
          <a:pPr lvl="0" algn="ctr" defTabSz="1333500">
            <a:lnSpc>
              <a:spcPct val="90000"/>
            </a:lnSpc>
            <a:spcBef>
              <a:spcPct val="0"/>
            </a:spcBef>
            <a:spcAft>
              <a:spcPct val="35000"/>
            </a:spcAft>
          </a:pPr>
          <a:r>
            <a:rPr lang="es-ES" sz="3000" kern="1200" dirty="0" smtClean="0"/>
            <a:t>Deserción ?</a:t>
          </a:r>
          <a:endParaRPr lang="es-ES" sz="3000" kern="1200" dirty="0"/>
        </a:p>
      </dsp:txBody>
      <dsp:txXfrm>
        <a:off x="4183" y="0"/>
        <a:ext cx="2761240" cy="1379855"/>
      </dsp:txXfrm>
    </dsp:sp>
    <dsp:sp modelId="{ACB3EC70-9DB8-4CC4-A239-DA10389B0ADA}">
      <dsp:nvSpPr>
        <dsp:cNvPr id="0" name=""/>
        <dsp:cNvSpPr/>
      </dsp:nvSpPr>
      <dsp:spPr>
        <a:xfrm>
          <a:off x="1212322" y="1552337"/>
          <a:ext cx="344963" cy="34496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0BDA46-2CF0-408E-A345-B5CE8D0682C0}">
      <dsp:nvSpPr>
        <dsp:cNvPr id="0" name=""/>
        <dsp:cNvSpPr/>
      </dsp:nvSpPr>
      <dsp:spPr>
        <a:xfrm>
          <a:off x="2903486" y="2069782"/>
          <a:ext cx="2761240" cy="1379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t" anchorCtr="0">
          <a:noAutofit/>
        </a:bodyPr>
        <a:lstStyle/>
        <a:p>
          <a:pPr lvl="0" algn="ctr" defTabSz="1333500">
            <a:lnSpc>
              <a:spcPct val="90000"/>
            </a:lnSpc>
            <a:spcBef>
              <a:spcPct val="0"/>
            </a:spcBef>
            <a:spcAft>
              <a:spcPct val="35000"/>
            </a:spcAft>
          </a:pPr>
          <a:r>
            <a:rPr lang="es-ES" sz="3000" kern="1200" dirty="0" smtClean="0"/>
            <a:t>Abandono?</a:t>
          </a:r>
          <a:endParaRPr lang="es-ES" sz="3000" kern="1200" dirty="0"/>
        </a:p>
      </dsp:txBody>
      <dsp:txXfrm>
        <a:off x="2903486" y="2069782"/>
        <a:ext cx="2761240" cy="1379855"/>
      </dsp:txXfrm>
    </dsp:sp>
    <dsp:sp modelId="{E5985B3B-2B46-4F9F-93FB-32B218BAB7FD}">
      <dsp:nvSpPr>
        <dsp:cNvPr id="0" name=""/>
        <dsp:cNvSpPr/>
      </dsp:nvSpPr>
      <dsp:spPr>
        <a:xfrm>
          <a:off x="4111624" y="1552337"/>
          <a:ext cx="344963" cy="34496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923163-56D5-417A-B393-7672CE4B8CBF}">
      <dsp:nvSpPr>
        <dsp:cNvPr id="0" name=""/>
        <dsp:cNvSpPr/>
      </dsp:nvSpPr>
      <dsp:spPr>
        <a:xfrm>
          <a:off x="5802788" y="0"/>
          <a:ext cx="2761240" cy="1379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b" anchorCtr="0">
          <a:noAutofit/>
        </a:bodyPr>
        <a:lstStyle/>
        <a:p>
          <a:pPr lvl="0" algn="ctr" defTabSz="1333500">
            <a:lnSpc>
              <a:spcPct val="90000"/>
            </a:lnSpc>
            <a:spcBef>
              <a:spcPct val="0"/>
            </a:spcBef>
            <a:spcAft>
              <a:spcPct val="35000"/>
            </a:spcAft>
          </a:pPr>
          <a:r>
            <a:rPr lang="es-ES" sz="3000" kern="1200" dirty="0" smtClean="0"/>
            <a:t>Exclusión Académica?</a:t>
          </a:r>
          <a:endParaRPr lang="es-ES" sz="3000" kern="1200" dirty="0"/>
        </a:p>
      </dsp:txBody>
      <dsp:txXfrm>
        <a:off x="5802788" y="0"/>
        <a:ext cx="2761240" cy="1379855"/>
      </dsp:txXfrm>
    </dsp:sp>
    <dsp:sp modelId="{0F4C57CE-D688-4295-8003-982B25F1C9F2}">
      <dsp:nvSpPr>
        <dsp:cNvPr id="0" name=""/>
        <dsp:cNvSpPr/>
      </dsp:nvSpPr>
      <dsp:spPr>
        <a:xfrm>
          <a:off x="7010927" y="1552337"/>
          <a:ext cx="344963" cy="34496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969D22-7344-4A73-9360-15659458F7C7}">
      <dsp:nvSpPr>
        <dsp:cNvPr id="0" name=""/>
        <dsp:cNvSpPr/>
      </dsp:nvSpPr>
      <dsp:spPr>
        <a:xfrm>
          <a:off x="846734" y="0"/>
          <a:ext cx="9596323" cy="397054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BB84E8-792C-43A4-9B9B-14D1DDE5A24A}">
      <dsp:nvSpPr>
        <dsp:cNvPr id="0" name=""/>
        <dsp:cNvSpPr/>
      </dsp:nvSpPr>
      <dsp:spPr>
        <a:xfrm>
          <a:off x="148377" y="1191161"/>
          <a:ext cx="2477453" cy="158821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AR" sz="1600" kern="1200" dirty="0" smtClean="0">
              <a:solidFill>
                <a:schemeClr val="tx1"/>
              </a:solidFill>
            </a:rPr>
            <a:t>Practicas de resistencia/oposición que generan una adhesión a una cultura diferente</a:t>
          </a:r>
          <a:endParaRPr lang="en-US" sz="1600" kern="1200" dirty="0">
            <a:solidFill>
              <a:schemeClr val="tx1"/>
            </a:solidFill>
          </a:endParaRPr>
        </a:p>
      </dsp:txBody>
      <dsp:txXfrm>
        <a:off x="225907" y="1268691"/>
        <a:ext cx="2322393" cy="1433156"/>
      </dsp:txXfrm>
    </dsp:sp>
    <dsp:sp modelId="{EC80657C-7127-4A6A-86FA-15C0A91EDF26}">
      <dsp:nvSpPr>
        <dsp:cNvPr id="0" name=""/>
        <dsp:cNvSpPr/>
      </dsp:nvSpPr>
      <dsp:spPr>
        <a:xfrm>
          <a:off x="2986905" y="1191161"/>
          <a:ext cx="2477453" cy="158821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s-AR" sz="2000" kern="1200" dirty="0" smtClean="0">
              <a:solidFill>
                <a:schemeClr val="tx1"/>
              </a:solidFill>
            </a:rPr>
            <a:t>Aseguran la estancia/permanencia en el nivel superior</a:t>
          </a:r>
          <a:endParaRPr lang="en-US" sz="2000" kern="1200" dirty="0">
            <a:solidFill>
              <a:schemeClr val="tx1"/>
            </a:solidFill>
          </a:endParaRPr>
        </a:p>
      </dsp:txBody>
      <dsp:txXfrm>
        <a:off x="3064435" y="1268691"/>
        <a:ext cx="2322393" cy="1433156"/>
      </dsp:txXfrm>
    </dsp:sp>
    <dsp:sp modelId="{0001F65E-4DB6-4F48-9BFB-D1F8439F9A8D}">
      <dsp:nvSpPr>
        <dsp:cNvPr id="0" name=""/>
        <dsp:cNvSpPr/>
      </dsp:nvSpPr>
      <dsp:spPr>
        <a:xfrm>
          <a:off x="5825433" y="426721"/>
          <a:ext cx="2477453" cy="311709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AR" sz="1600" kern="1200" dirty="0" smtClean="0">
              <a:solidFill>
                <a:schemeClr val="tx1"/>
              </a:solidFill>
            </a:rPr>
            <a:t>Pensar en líneas para la ampliación de procesos democratizadores del nivel superior implica identificar y comprender los factores que obstaculizan y/o vehiculizan el tránsito de los diversos grupos estudiantiles por los dispositivos que lo componen.</a:t>
          </a:r>
          <a:endParaRPr lang="en-US" sz="1600" kern="1200" dirty="0">
            <a:solidFill>
              <a:schemeClr val="tx1"/>
            </a:solidFill>
          </a:endParaRPr>
        </a:p>
      </dsp:txBody>
      <dsp:txXfrm>
        <a:off x="5946372" y="547660"/>
        <a:ext cx="2235575" cy="2875218"/>
      </dsp:txXfrm>
    </dsp:sp>
    <dsp:sp modelId="{AE8FFDFD-7BD5-4162-9CEA-F3B27C23782D}">
      <dsp:nvSpPr>
        <dsp:cNvPr id="0" name=""/>
        <dsp:cNvSpPr/>
      </dsp:nvSpPr>
      <dsp:spPr>
        <a:xfrm>
          <a:off x="8663961" y="739663"/>
          <a:ext cx="2477453" cy="249121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s-AR" sz="1200" kern="1200" dirty="0" smtClean="0">
              <a:solidFill>
                <a:schemeClr val="tx1"/>
              </a:solidFill>
            </a:rPr>
            <a:t>Es desde este enfoque que se piensan las propuestas ofrecidas por </a:t>
          </a:r>
          <a:r>
            <a:rPr lang="es-AR" sz="1200" kern="1200" dirty="0" err="1" smtClean="0">
              <a:solidFill>
                <a:schemeClr val="tx1"/>
              </a:solidFill>
            </a:rPr>
            <a:t>is</a:t>
          </a:r>
          <a:r>
            <a:rPr lang="es-AR" sz="1200" kern="1200" dirty="0" smtClean="0">
              <a:solidFill>
                <a:schemeClr val="tx1"/>
              </a:solidFill>
            </a:rPr>
            <a:t> como respuestas tendientes al logro de mayores niveles de equidad socio-educativa.  al existir colectivos juveniles, que por múltiples causales desertan de formatos universitarios quedarían relegados de la educación superior al no existir esta oferta conviviente en el nivel.</a:t>
          </a:r>
          <a:endParaRPr lang="en-US" sz="1200" kern="1200" dirty="0">
            <a:solidFill>
              <a:schemeClr val="tx1"/>
            </a:solidFill>
          </a:endParaRPr>
        </a:p>
      </dsp:txBody>
      <dsp:txXfrm>
        <a:off x="8784900" y="860602"/>
        <a:ext cx="2235575" cy="2249334"/>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cdr:x>
      <cdr:y>0</cdr:y>
    </cdr:from>
    <cdr:to>
      <cdr:x>1</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18630900" cy="11210925"/>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12/4/2019</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55BA285-9698-1B45-8319-D90A8C63F150}" type="datetimeFigureOut">
              <a:rPr lang="en-US" dirty="0"/>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534695" y="2824269"/>
            <a:ext cx="4608576"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454792" y="2821491"/>
            <a:ext cx="4608576"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12/4/2019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12/4/2019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12/4/2019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61CFCDFD-B4CF-A241-8D71-E814B10BEAF4}" type="datetimeFigureOut">
              <a:rPr lang="en-US" dirty="0"/>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12/4/2019</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12/4/2019</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algn="just"/>
            <a:r>
              <a:rPr lang="es-AR" sz="3600" dirty="0" smtClean="0"/>
              <a:t>Contracultura universitaria. Miradas desde las expectativas juveniles en consonancia con tendencias migratorias hacia los Institutos Superiores</a:t>
            </a:r>
            <a:endParaRPr lang="en-US" sz="3600" dirty="0"/>
          </a:p>
        </p:txBody>
      </p:sp>
      <p:sp>
        <p:nvSpPr>
          <p:cNvPr id="3" name="Subtítulo 2"/>
          <p:cNvSpPr>
            <a:spLocks noGrp="1"/>
          </p:cNvSpPr>
          <p:nvPr>
            <p:ph type="subTitle" idx="1"/>
          </p:nvPr>
        </p:nvSpPr>
        <p:spPr/>
        <p:txBody>
          <a:bodyPr/>
          <a:lstStyle/>
          <a:p>
            <a:r>
              <a:rPr lang="es-AR" dirty="0" smtClean="0"/>
              <a:t>María Soledad Boquín      UNS-ISFD3</a:t>
            </a:r>
            <a:endParaRPr lang="en-US" dirty="0"/>
          </a:p>
        </p:txBody>
      </p:sp>
    </p:spTree>
    <p:extLst>
      <p:ext uri="{BB962C8B-B14F-4D97-AF65-F5344CB8AC3E}">
        <p14:creationId xmlns:p14="http://schemas.microsoft.com/office/powerpoint/2010/main" val="2323648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0832" y="804519"/>
            <a:ext cx="10494022" cy="1049235"/>
          </a:xfrm>
        </p:spPr>
        <p:txBody>
          <a:bodyPr/>
          <a:lstStyle/>
          <a:p>
            <a:pPr algn="ctr"/>
            <a:r>
              <a:rPr lang="es-AR" dirty="0" smtClean="0"/>
              <a:t>Factores condicionantes de las expectativas: culturales, socio-económicos y educativos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33677384"/>
              </p:ext>
            </p:extLst>
          </p:nvPr>
        </p:nvGraphicFramePr>
        <p:xfrm>
          <a:off x="1535113" y="2016125"/>
          <a:ext cx="9520237"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0383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s-AR" i="1" dirty="0"/>
              <a:t>¿</a:t>
            </a:r>
            <a:r>
              <a:rPr lang="es-AR" i="1" dirty="0" smtClean="0"/>
              <a:t>Estamos en presencia de una contra-cultura </a:t>
            </a:r>
            <a:r>
              <a:rPr lang="es-AR" i="1" dirty="0" smtClean="0"/>
              <a:t>universitaria juvenil?</a:t>
            </a:r>
            <a:endParaRPr lang="en-US" i="1" dirty="0"/>
          </a:p>
        </p:txBody>
      </p:sp>
      <p:sp>
        <p:nvSpPr>
          <p:cNvPr id="3" name="Marcador de contenido 2"/>
          <p:cNvSpPr>
            <a:spLocks noGrp="1"/>
          </p:cNvSpPr>
          <p:nvPr>
            <p:ph idx="1"/>
          </p:nvPr>
        </p:nvSpPr>
        <p:spPr/>
        <p:txBody>
          <a:bodyPr/>
          <a:lstStyle/>
          <a:p>
            <a:pPr marL="0" indent="0" algn="ctr">
              <a:buNone/>
            </a:pPr>
            <a:r>
              <a:rPr lang="es-ES" sz="2800" i="1" dirty="0"/>
              <a:t>En los grupos juveniles que egresan de</a:t>
            </a:r>
            <a:r>
              <a:rPr lang="es-AR" sz="2800" i="1" dirty="0"/>
              <a:t> las escuelas secundarias comunes de gestión estatal, como circuito educativo diferenciado, se estaría generando un corte y/o segmentación en las expectativas de inserción educativa ante la binarización de propuestas en el nivel superior. </a:t>
            </a:r>
            <a:endParaRPr lang="en-US" sz="2800" i="1" dirty="0"/>
          </a:p>
          <a:p>
            <a:pPr marL="0" indent="0">
              <a:buNone/>
            </a:pPr>
            <a:endParaRPr lang="en-US" dirty="0"/>
          </a:p>
        </p:txBody>
      </p:sp>
    </p:spTree>
    <p:extLst>
      <p:ext uri="{BB962C8B-B14F-4D97-AF65-F5344CB8AC3E}">
        <p14:creationId xmlns:p14="http://schemas.microsoft.com/office/powerpoint/2010/main" val="531336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7408" y="792327"/>
            <a:ext cx="10457446" cy="1049235"/>
          </a:xfrm>
        </p:spPr>
        <p:style>
          <a:lnRef idx="0">
            <a:schemeClr val="accent1"/>
          </a:lnRef>
          <a:fillRef idx="3">
            <a:schemeClr val="accent1"/>
          </a:fillRef>
          <a:effectRef idx="3">
            <a:schemeClr val="accent1"/>
          </a:effectRef>
          <a:fontRef idx="minor">
            <a:schemeClr val="lt1"/>
          </a:fontRef>
        </p:style>
        <p:txBody>
          <a:bodyPr/>
          <a:lstStyle/>
          <a:p>
            <a:pPr algn="ctr"/>
            <a:r>
              <a:rPr lang="es-AR" b="1" dirty="0" smtClean="0">
                <a:latin typeface="Ebrima" panose="02000000000000000000" pitchFamily="2" charset="0"/>
                <a:ea typeface="Ebrima" panose="02000000000000000000" pitchFamily="2" charset="0"/>
                <a:cs typeface="Ebrima" panose="02000000000000000000" pitchFamily="2" charset="0"/>
              </a:rPr>
              <a:t>2° Plano  “Transitar por la UNS…migrar al ISFD3 como estrategia para continuar estudiando”</a:t>
            </a:r>
            <a:endParaRPr lang="en-US" b="1" dirty="0">
              <a:latin typeface="Ebrima" panose="02000000000000000000" pitchFamily="2" charset="0"/>
              <a:ea typeface="Ebrima" panose="02000000000000000000" pitchFamily="2" charset="0"/>
              <a:cs typeface="Ebrima" panose="02000000000000000000" pitchFamily="2" charset="0"/>
            </a:endParaRPr>
          </a:p>
        </p:txBody>
      </p:sp>
      <p:sp>
        <p:nvSpPr>
          <p:cNvPr id="3" name="Marcador de contenido 2"/>
          <p:cNvSpPr>
            <a:spLocks noGrp="1"/>
          </p:cNvSpPr>
          <p:nvPr>
            <p:ph idx="1"/>
          </p:nvPr>
        </p:nvSpPr>
        <p:spPr/>
        <p:txBody>
          <a:bodyPr>
            <a:normAutofit fontScale="92500"/>
          </a:bodyPr>
          <a:lstStyle/>
          <a:p>
            <a:pPr marL="0" indent="0" algn="just">
              <a:buNone/>
            </a:pPr>
            <a:r>
              <a:rPr lang="es-ES" sz="2800" dirty="0"/>
              <a:t>A continuación, se retoma la </a:t>
            </a:r>
            <a:r>
              <a:rPr lang="es-ES" sz="2800" u="sng" dirty="0"/>
              <a:t>voz de las y los estudiantes que actualmente transitan por el ISFD3, quienes migraron allí luego de su paso previo por la UNS </a:t>
            </a:r>
            <a:r>
              <a:rPr lang="es-ES" sz="2800" dirty="0"/>
              <a:t>en diversas propuestas. Desde un </a:t>
            </a:r>
            <a:r>
              <a:rPr lang="es-ES" sz="2800" u="sng" dirty="0"/>
              <a:t>enfoque cualitativo de corte etnográfico </a:t>
            </a:r>
            <a:r>
              <a:rPr lang="es-ES" sz="2800" dirty="0"/>
              <a:t>se reconocen cuestiones que tienen que ver con mecanismos y estrategias estudiantiles que conllevan cuestionamientos y rupturas con espacios, ámbitos y lógicas propias del ámbito universitario.</a:t>
            </a:r>
            <a:endParaRPr lang="en-US" sz="2800" dirty="0"/>
          </a:p>
          <a:p>
            <a:pPr marL="0" indent="0">
              <a:buNone/>
            </a:pPr>
            <a:endParaRPr lang="en-US" dirty="0"/>
          </a:p>
        </p:txBody>
      </p:sp>
    </p:spTree>
    <p:extLst>
      <p:ext uri="{BB962C8B-B14F-4D97-AF65-F5344CB8AC3E}">
        <p14:creationId xmlns:p14="http://schemas.microsoft.com/office/powerpoint/2010/main" val="2965804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6448" y="804519"/>
            <a:ext cx="10518406" cy="1049235"/>
          </a:xfrm>
          <a:ln>
            <a:headEnd type="none" w="med" len="med"/>
            <a:tailEnd type="none" w="med" len="med"/>
          </a:ln>
        </p:spPr>
        <p:style>
          <a:lnRef idx="1">
            <a:schemeClr val="dk1"/>
          </a:lnRef>
          <a:fillRef idx="2">
            <a:schemeClr val="dk1"/>
          </a:fillRef>
          <a:effectRef idx="1">
            <a:schemeClr val="dk1"/>
          </a:effectRef>
          <a:fontRef idx="minor">
            <a:schemeClr val="dk1"/>
          </a:fontRef>
        </p:style>
        <p:txBody>
          <a:bodyPr/>
          <a:lstStyle/>
          <a:p>
            <a:pPr algn="ctr"/>
            <a:r>
              <a:rPr lang="es-AR" dirty="0" smtClean="0"/>
              <a:t>Frente a indicios de una </a:t>
            </a:r>
            <a:r>
              <a:rPr lang="es-AR" i="1" dirty="0" smtClean="0"/>
              <a:t>contra-cultura universitaria juvenil</a:t>
            </a:r>
            <a:br>
              <a:rPr lang="es-AR" i="1" dirty="0" smtClean="0"/>
            </a:br>
            <a:endParaRPr lang="en-US" i="1" dirty="0"/>
          </a:p>
        </p:txBody>
      </p:sp>
      <p:sp>
        <p:nvSpPr>
          <p:cNvPr id="3" name="Marcador de contenido 2"/>
          <p:cNvSpPr>
            <a:spLocks noGrp="1"/>
          </p:cNvSpPr>
          <p:nvPr>
            <p:ph idx="1"/>
          </p:nvPr>
        </p:nvSpPr>
        <p:spPr/>
        <p:txBody>
          <a:bodyPr>
            <a:normAutofit fontScale="85000" lnSpcReduction="10000"/>
          </a:bodyPr>
          <a:lstStyle/>
          <a:p>
            <a:pPr marL="0" indent="0">
              <a:buNone/>
            </a:pPr>
            <a:r>
              <a:rPr lang="es-AR" sz="2400" dirty="0" smtClean="0">
                <a:latin typeface="Ebrima" panose="02000000000000000000" pitchFamily="2" charset="0"/>
                <a:ea typeface="Ebrima" panose="02000000000000000000" pitchFamily="2" charset="0"/>
                <a:cs typeface="Ebrima" panose="02000000000000000000" pitchFamily="2" charset="0"/>
              </a:rPr>
              <a:t>            Configuración socio histórica de instituciones del NS</a:t>
            </a:r>
          </a:p>
          <a:p>
            <a:pPr algn="just">
              <a:buFont typeface="Wingdings" panose="05000000000000000000" pitchFamily="2" charset="2"/>
              <a:buChar char="ü"/>
            </a:pPr>
            <a:r>
              <a:rPr lang="es-AR" dirty="0"/>
              <a:t>L</a:t>
            </a:r>
            <a:r>
              <a:rPr lang="es-AR" dirty="0" smtClean="0"/>
              <a:t>a </a:t>
            </a:r>
            <a:r>
              <a:rPr lang="es-AR" dirty="0"/>
              <a:t>Universidad, junto con su cultura institucional, como propuesta educativa hegemónica representante de una de las opciones existentes en el nivel. Desde ese entonces el dispositivo universitario se ha constituido en el principal referente de la posibilidad de continuar estudiando luego de terminar la escuela secundaria para determinados sectores juveniles.</a:t>
            </a:r>
            <a:endParaRPr lang="en-US" dirty="0"/>
          </a:p>
          <a:p>
            <a:pPr marL="0" indent="0" algn="just">
              <a:buNone/>
            </a:pPr>
            <a:endParaRPr lang="es-AR" dirty="0"/>
          </a:p>
          <a:p>
            <a:pPr algn="just">
              <a:buFont typeface="Wingdings" panose="05000000000000000000" pitchFamily="2" charset="2"/>
              <a:buChar char="ü"/>
            </a:pPr>
            <a:r>
              <a:rPr lang="es-AR" dirty="0" smtClean="0"/>
              <a:t>Si </a:t>
            </a:r>
            <a:r>
              <a:rPr lang="es-AR" dirty="0"/>
              <a:t>bien desde sus orígenes </a:t>
            </a:r>
            <a:r>
              <a:rPr lang="es-AR" dirty="0" smtClean="0"/>
              <a:t> los IS surgen </a:t>
            </a:r>
            <a:r>
              <a:rPr lang="es-AR" dirty="0"/>
              <a:t>como ofertas educativas para un público que quedaba al margen de la universidad investigaciones recientes postulan su existencia como tendiente hacia mayores niveles de democratización educativa a la vez que asociados a procesos de acceso diferenciado al mencionado nivel (Boquín 2014). </a:t>
            </a:r>
            <a:endParaRPr lang="en-US" dirty="0"/>
          </a:p>
          <a:p>
            <a:endParaRPr lang="en-US" dirty="0"/>
          </a:p>
        </p:txBody>
      </p:sp>
      <p:sp>
        <p:nvSpPr>
          <p:cNvPr id="4" name="Rayo 3"/>
          <p:cNvSpPr/>
          <p:nvPr/>
        </p:nvSpPr>
        <p:spPr>
          <a:xfrm>
            <a:off x="1534696" y="1853754"/>
            <a:ext cx="914400" cy="633414"/>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8507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ctr"/>
            <a:r>
              <a:rPr lang="es-AR" dirty="0" smtClean="0"/>
              <a:t>Estrategias de continuidad educativa. En busca de mayores niveles de democratización en el nivel superior</a:t>
            </a:r>
            <a:endParaRPr lang="en-US" dirty="0"/>
          </a:p>
        </p:txBody>
      </p:sp>
      <p:sp>
        <p:nvSpPr>
          <p:cNvPr id="3" name="Marcador de contenido 2"/>
          <p:cNvSpPr>
            <a:spLocks noGrp="1"/>
          </p:cNvSpPr>
          <p:nvPr>
            <p:ph idx="1"/>
          </p:nvPr>
        </p:nvSpPr>
        <p:spPr/>
        <p:txBody>
          <a:bodyPr>
            <a:normAutofit lnSpcReduction="10000"/>
          </a:bodyPr>
          <a:lstStyle/>
          <a:p>
            <a:pPr marL="0" indent="0">
              <a:buNone/>
            </a:pPr>
            <a:r>
              <a:rPr lang="en-US" dirty="0"/>
              <a:t> </a:t>
            </a:r>
            <a:r>
              <a:rPr lang="es-AR" dirty="0"/>
              <a:t>La existencia de propuestas ofrecidas por IS implicaría una respuesta tendiente a la equidad del sistema educativo ya que gran parte de los sectores juveniles menos favorecidos estarían excluidos de la educación superior al no estar en condiciones de afrontar el costo de oportunidad de una carrera universitaria generándose un acceso diferenciado (</a:t>
            </a:r>
            <a:r>
              <a:rPr lang="es-AR" dirty="0" err="1"/>
              <a:t>Gallart</a:t>
            </a:r>
            <a:r>
              <a:rPr lang="es-AR" dirty="0"/>
              <a:t>, 2006; </a:t>
            </a:r>
            <a:r>
              <a:rPr lang="es-AR" dirty="0" err="1"/>
              <a:t>Alvarez</a:t>
            </a:r>
            <a:r>
              <a:rPr lang="es-AR" dirty="0"/>
              <a:t> y Dávila, 2005; </a:t>
            </a:r>
            <a:r>
              <a:rPr lang="es-AR" dirty="0" err="1"/>
              <a:t>Sigal</a:t>
            </a:r>
            <a:r>
              <a:rPr lang="es-AR" dirty="0"/>
              <a:t> y </a:t>
            </a:r>
            <a:r>
              <a:rPr lang="es-AR" dirty="0" err="1"/>
              <a:t>Wentzel</a:t>
            </a:r>
            <a:r>
              <a:rPr lang="es-AR" dirty="0"/>
              <a:t>, 2005). García de </a:t>
            </a:r>
            <a:r>
              <a:rPr lang="es-AR" dirty="0" err="1"/>
              <a:t>Fanelli</a:t>
            </a:r>
            <a:r>
              <a:rPr lang="es-AR" dirty="0"/>
              <a:t> y Jacinto (2010) abordan esta temática explorando el grado de equidad educativa en el acceso a dispositivos de  educación terciaria y universitaria en algunos países de América Latina. Sus conclusiones arrojan que existirían  diferencias entre la situación socioeconómica, laboral, el capital cultural de las familias de origen y género de este grupo juvenil.   </a:t>
            </a:r>
            <a:endParaRPr lang="en-US" dirty="0"/>
          </a:p>
          <a:p>
            <a:pPr marL="0" indent="0">
              <a:buNone/>
            </a:pPr>
            <a:endParaRPr lang="en-US" dirty="0"/>
          </a:p>
        </p:txBody>
      </p:sp>
    </p:spTree>
    <p:extLst>
      <p:ext uri="{BB962C8B-B14F-4D97-AF65-F5344CB8AC3E}">
        <p14:creationId xmlns:p14="http://schemas.microsoft.com/office/powerpoint/2010/main" val="948754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s-AR" dirty="0" smtClean="0"/>
              <a:t>“Entre des-encuentros y des-encantos. Optar por abandonar la UNS”</a:t>
            </a:r>
            <a:endParaRPr lang="en-US" dirty="0"/>
          </a:p>
        </p:txBody>
      </p:sp>
      <p:sp>
        <p:nvSpPr>
          <p:cNvPr id="3" name="Marcador de contenido 2"/>
          <p:cNvSpPr>
            <a:spLocks noGrp="1"/>
          </p:cNvSpPr>
          <p:nvPr>
            <p:ph idx="1"/>
          </p:nvPr>
        </p:nvSpPr>
        <p:spPr/>
        <p:txBody>
          <a:bodyPr/>
          <a:lstStyle/>
          <a:p>
            <a:pPr marL="0" indent="0" algn="just">
              <a:buNone/>
            </a:pPr>
            <a:r>
              <a:rPr lang="es-ES" dirty="0"/>
              <a:t>Estudiantes mencionan un des-encuentro entre las expectativas  educativas  y la propuesta curricular de la carrera en la que estaban inscriptos/as: </a:t>
            </a:r>
            <a:r>
              <a:rPr lang="es-ES" i="1" dirty="0"/>
              <a:t>“Lo que más esperábamos cuando yo entré en la UNS con Historia era tener una materia de Historia y no… eran todas introductorias” </a:t>
            </a:r>
            <a:r>
              <a:rPr lang="es-ES" dirty="0"/>
              <a:t>(Candela, 23 años, estudiante del Prof. de Historia, ex estudiante de Prof. De Historia- UNS); al igual que a las rutinas y las técnicas de estudio: “</a:t>
            </a:r>
            <a:r>
              <a:rPr lang="es-ES" i="1" dirty="0"/>
              <a:t>´Cola en silla´, eso primero. Me costó mucho adaptarme</a:t>
            </a:r>
            <a:r>
              <a:rPr lang="es-ES" dirty="0"/>
              <a:t>” (Noelia, 24 años, estudiante del Prof. de Biología, ex estudiante de Prof. De Biología- UNS). </a:t>
            </a:r>
            <a:endParaRPr lang="en-US" dirty="0"/>
          </a:p>
          <a:p>
            <a:pPr marL="0" indent="0">
              <a:buNone/>
            </a:pPr>
            <a:endParaRPr lang="en-US" dirty="0"/>
          </a:p>
        </p:txBody>
      </p:sp>
    </p:spTree>
    <p:extLst>
      <p:ext uri="{BB962C8B-B14F-4D97-AF65-F5344CB8AC3E}">
        <p14:creationId xmlns:p14="http://schemas.microsoft.com/office/powerpoint/2010/main" val="3074120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a:xfrm>
            <a:off x="1534696" y="804520"/>
            <a:ext cx="9520158" cy="4661826"/>
          </a:xfrm>
        </p:spPr>
        <p:txBody>
          <a:bodyPr>
            <a:normAutofit/>
          </a:bodyPr>
          <a:lstStyle/>
          <a:p>
            <a:pPr marL="0" indent="0" algn="just">
              <a:buNone/>
            </a:pPr>
            <a:r>
              <a:rPr lang="es-ES" sz="2400" dirty="0" smtClean="0"/>
              <a:t>En cuanto a los aspectos </a:t>
            </a:r>
            <a:r>
              <a:rPr lang="es-ES" sz="2400" dirty="0"/>
              <a:t>institucionales que se perciben como obstaculizadores para mantener la regularidad en el sistema universitario. Las y los entrevistados  afirman esto mediante las siguientes palabras: </a:t>
            </a:r>
            <a:r>
              <a:rPr lang="es-ES" sz="2400" i="1" dirty="0"/>
              <a:t>“No terminé de sentirme cómodo con el régimen de la Universidad. Fue un cambio muy brusco” </a:t>
            </a:r>
            <a:r>
              <a:rPr lang="es-ES" sz="2400" dirty="0"/>
              <a:t>(Julián, 22, estudiante del Prof. de Historia, ex estudiante de Abogacía- UNS)</a:t>
            </a:r>
            <a:r>
              <a:rPr lang="es-ES" sz="2400" i="1" dirty="0"/>
              <a:t>. </a:t>
            </a:r>
            <a:r>
              <a:rPr lang="es-ES" sz="2400" dirty="0"/>
              <a:t>Un grupo de estudiantes alega que en el marco de la universidad </a:t>
            </a:r>
            <a:r>
              <a:rPr lang="es-ES" sz="2400" i="1" dirty="0"/>
              <a:t>“las cosas son muy burocráticas</a:t>
            </a:r>
            <a:r>
              <a:rPr lang="es-ES" sz="2400" dirty="0"/>
              <a:t>” (Gabriel, 24, estudiante del Prof. de Historia, segundo año, ex estudiante de Lic. En Administración- UNS).</a:t>
            </a:r>
            <a:endParaRPr lang="en-US" sz="2400" dirty="0"/>
          </a:p>
        </p:txBody>
      </p:sp>
    </p:spTree>
    <p:extLst>
      <p:ext uri="{BB962C8B-B14F-4D97-AF65-F5344CB8AC3E}">
        <p14:creationId xmlns:p14="http://schemas.microsoft.com/office/powerpoint/2010/main" val="3272631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a:xfrm>
            <a:off x="1534696" y="804520"/>
            <a:ext cx="9520158" cy="4661826"/>
          </a:xfrm>
        </p:spPr>
        <p:txBody>
          <a:bodyPr>
            <a:normAutofit fontScale="62500" lnSpcReduction="20000"/>
          </a:bodyPr>
          <a:lstStyle/>
          <a:p>
            <a:pPr marL="0" indent="0" algn="just">
              <a:buNone/>
            </a:pPr>
            <a:r>
              <a:rPr lang="es-ES" sz="3400" dirty="0"/>
              <a:t>A</a:t>
            </a:r>
            <a:r>
              <a:rPr lang="es-ES" sz="3400" dirty="0" smtClean="0"/>
              <a:t>parecen </a:t>
            </a:r>
            <a:r>
              <a:rPr lang="es-ES" sz="3400" dirty="0"/>
              <a:t>des-encantos vinculados a lo </a:t>
            </a:r>
            <a:r>
              <a:rPr lang="es-ES" sz="3400" dirty="0" err="1" smtClean="0"/>
              <a:t>temporo</a:t>
            </a:r>
            <a:r>
              <a:rPr lang="es-ES" sz="3400" dirty="0" smtClean="0"/>
              <a:t>-espacial edilicio </a:t>
            </a:r>
            <a:r>
              <a:rPr lang="es-ES" sz="3400" dirty="0"/>
              <a:t>que tornan difícil la estancia en la universidad. Surgen frases como: </a:t>
            </a:r>
            <a:r>
              <a:rPr lang="es-ES" sz="3400" i="1" dirty="0"/>
              <a:t>“Me perdía entre la cantidad de aulas y sedes distintas por las que transitábamos”</a:t>
            </a:r>
            <a:r>
              <a:rPr lang="es-ES" sz="3400" dirty="0"/>
              <a:t> (Lucas, estudiante de Prof. De Lengua y Literatura, ex estudiante de Prof. Letras- UNS). Aparecen sensaciones en donde </a:t>
            </a:r>
            <a:r>
              <a:rPr lang="es-ES" sz="3400" i="1" dirty="0"/>
              <a:t>“Todo es tan frío, tan grande, las aulas tan llenas y a la vez tan desoladas” </a:t>
            </a:r>
            <a:r>
              <a:rPr lang="es-ES" sz="3400" dirty="0"/>
              <a:t>(Solange, Estudiante de Prof. De Primaria, ex estudiante de Abogacía). Aquí entran en escena incompatibilidades horarias junto a multiplicidad de sedes que dificultan las vivencias de tiempo libre o de la combinatoria de trabajar y estudiar. Cuando ”</a:t>
            </a:r>
            <a:r>
              <a:rPr lang="es-ES" sz="3400" i="1" dirty="0"/>
              <a:t>cursas a la mañana temprano en </a:t>
            </a:r>
            <a:r>
              <a:rPr lang="es-ES" sz="3400" i="1" dirty="0" err="1"/>
              <a:t>Palihue</a:t>
            </a:r>
            <a:r>
              <a:rPr lang="es-ES" sz="3400" i="1" dirty="0"/>
              <a:t>, al mediodía en </a:t>
            </a:r>
            <a:r>
              <a:rPr lang="es-ES" sz="3400" i="1" dirty="0" err="1"/>
              <a:t>Alem</a:t>
            </a:r>
            <a:r>
              <a:rPr lang="es-ES" sz="3400" i="1" dirty="0"/>
              <a:t> y luego </a:t>
            </a:r>
            <a:r>
              <a:rPr lang="es-ES" sz="3400" i="1" dirty="0" err="1"/>
              <a:t>volvés</a:t>
            </a:r>
            <a:r>
              <a:rPr lang="es-ES" sz="3400" i="1" dirty="0"/>
              <a:t> a </a:t>
            </a:r>
            <a:r>
              <a:rPr lang="es-ES" sz="3400" i="1" dirty="0" err="1"/>
              <a:t>Palihue</a:t>
            </a:r>
            <a:r>
              <a:rPr lang="es-ES" sz="3400" i="1" dirty="0"/>
              <a:t>…andas por la ciudad y te lleva todo el día… me quedaba en la casa de una amiga que vivía cerca para no andar dando vueltas</a:t>
            </a:r>
            <a:r>
              <a:rPr lang="es-ES" sz="3400" dirty="0"/>
              <a:t>”… </a:t>
            </a:r>
            <a:r>
              <a:rPr lang="es-ES" sz="3400" i="1" dirty="0"/>
              <a:t>los horarios de la </a:t>
            </a:r>
            <a:r>
              <a:rPr lang="es-ES" sz="3400" i="1" dirty="0" err="1"/>
              <a:t>uni</a:t>
            </a:r>
            <a:r>
              <a:rPr lang="es-ES" sz="3400" i="1" dirty="0"/>
              <a:t> no me permitían trabajar </a:t>
            </a:r>
            <a:r>
              <a:rPr lang="es-ES" sz="3400" dirty="0"/>
              <a:t>(</a:t>
            </a:r>
            <a:r>
              <a:rPr lang="es-ES" sz="3400" dirty="0" err="1"/>
              <a:t>Vanina</a:t>
            </a:r>
            <a:r>
              <a:rPr lang="es-ES" sz="3400" dirty="0"/>
              <a:t>, estudiante de </a:t>
            </a:r>
            <a:r>
              <a:rPr lang="es-ES" sz="3400" dirty="0" err="1"/>
              <a:t>prof.</a:t>
            </a:r>
            <a:r>
              <a:rPr lang="es-ES" sz="3400" dirty="0"/>
              <a:t> Inglés, ex estudiante de Lic. En Geografía-UNS). </a:t>
            </a:r>
            <a:endParaRPr lang="en-US" sz="3400" dirty="0"/>
          </a:p>
          <a:p>
            <a:pPr marL="0" indent="0">
              <a:buNone/>
            </a:pPr>
            <a:endParaRPr lang="en-US" dirty="0"/>
          </a:p>
        </p:txBody>
      </p:sp>
    </p:spTree>
    <p:extLst>
      <p:ext uri="{BB962C8B-B14F-4D97-AF65-F5344CB8AC3E}">
        <p14:creationId xmlns:p14="http://schemas.microsoft.com/office/powerpoint/2010/main" val="1129781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a:t>“Entre des-encuentros y des-encantos. Optar por abandonar la UNS”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731385683"/>
              </p:ext>
            </p:extLst>
          </p:nvPr>
        </p:nvGraphicFramePr>
        <p:xfrm>
          <a:off x="1535113" y="2016125"/>
          <a:ext cx="9520237"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18335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s-AR" dirty="0" smtClean="0"/>
              <a:t>“Migrar al </a:t>
            </a:r>
            <a:r>
              <a:rPr lang="es-AR" dirty="0" smtClean="0"/>
              <a:t>ISFD3</a:t>
            </a:r>
            <a:r>
              <a:rPr lang="es-AR" dirty="0" smtClean="0"/>
              <a:t> </a:t>
            </a:r>
            <a:r>
              <a:rPr lang="es-AR" dirty="0" smtClean="0"/>
              <a:t>como estrategia para seguir estudiando”</a:t>
            </a:r>
            <a:endParaRPr lang="en-US" dirty="0"/>
          </a:p>
        </p:txBody>
      </p:sp>
      <p:sp>
        <p:nvSpPr>
          <p:cNvPr id="3" name="Marcador de contenido 2"/>
          <p:cNvSpPr>
            <a:spLocks noGrp="1"/>
          </p:cNvSpPr>
          <p:nvPr>
            <p:ph idx="1"/>
          </p:nvPr>
        </p:nvSpPr>
        <p:spPr/>
        <p:txBody>
          <a:bodyPr/>
          <a:lstStyle/>
          <a:p>
            <a:pPr marL="0" indent="0" algn="just">
              <a:buNone/>
            </a:pPr>
            <a:r>
              <a:rPr lang="es-ES" sz="2400" dirty="0" smtClean="0"/>
              <a:t>Las y los </a:t>
            </a:r>
            <a:r>
              <a:rPr lang="es-ES" sz="2400" dirty="0"/>
              <a:t>estudiantes del ISFD3 </a:t>
            </a:r>
            <a:r>
              <a:rPr lang="es-ES" sz="2400" dirty="0" smtClean="0"/>
              <a:t>reconocen el  </a:t>
            </a:r>
            <a:r>
              <a:rPr lang="es-ES" sz="2400" dirty="0"/>
              <a:t>aspecto </a:t>
            </a:r>
            <a:r>
              <a:rPr lang="es-ES" sz="2400" dirty="0" smtClean="0"/>
              <a:t>curricular como  </a:t>
            </a:r>
            <a:r>
              <a:rPr lang="es-ES" sz="2400" dirty="0"/>
              <a:t>valorado a la vez que fuente de rechazo de las propuestas docentes en el ámbito de la UNS.</a:t>
            </a:r>
            <a:r>
              <a:rPr lang="es-ES" sz="2400" i="1" dirty="0"/>
              <a:t> Tenía entendido que en la UNS teníamos un encuentro en el campo, en escuelas, recién en los últimos años; yo creo que si uno quiere ser docente está bueno el contacto continuo, acá en el Avanza es desde el primer año”. </a:t>
            </a:r>
            <a:r>
              <a:rPr lang="es-ES" sz="2400" dirty="0"/>
              <a:t>(Candela, 24 años, estudiante del Prof. de Historia</a:t>
            </a:r>
            <a:r>
              <a:rPr lang="es-ES" sz="2400" dirty="0" smtClean="0"/>
              <a:t>).</a:t>
            </a:r>
            <a:endParaRPr lang="en-US" sz="2400" dirty="0"/>
          </a:p>
          <a:p>
            <a:pPr marL="0" indent="0">
              <a:buNone/>
            </a:pPr>
            <a:endParaRPr lang="en-US" dirty="0"/>
          </a:p>
        </p:txBody>
      </p:sp>
    </p:spTree>
    <p:extLst>
      <p:ext uri="{BB962C8B-B14F-4D97-AF65-F5344CB8AC3E}">
        <p14:creationId xmlns:p14="http://schemas.microsoft.com/office/powerpoint/2010/main" val="638098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3840" y="219456"/>
            <a:ext cx="10811014" cy="2170176"/>
          </a:xfrm>
        </p:spPr>
        <p:txBody>
          <a:bodyPr>
            <a:normAutofit/>
          </a:bodyPr>
          <a:lstStyle/>
          <a:p>
            <a:pPr algn="ctr"/>
            <a:r>
              <a:rPr lang="es-AR" sz="2800" dirty="0" smtClean="0"/>
              <a:t>Nivel Superior. Sistema Binario          Circuitos Diferenciados</a:t>
            </a:r>
            <a:r>
              <a:rPr lang="es-AR" dirty="0" smtClean="0"/>
              <a:t/>
            </a:r>
            <a:br>
              <a:rPr lang="es-AR" dirty="0" smtClean="0"/>
            </a:br>
            <a:r>
              <a:rPr lang="es-AR" dirty="0" smtClean="0"/>
              <a:t>( Ley Ed. </a:t>
            </a:r>
            <a:r>
              <a:rPr lang="es-AR" dirty="0" err="1" smtClean="0"/>
              <a:t>Sup</a:t>
            </a:r>
            <a:r>
              <a:rPr lang="es-AR" dirty="0" smtClean="0"/>
              <a:t> 24.521)</a:t>
            </a:r>
            <a:br>
              <a:rPr lang="es-AR" dirty="0" smtClean="0"/>
            </a:b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668776914"/>
              </p:ext>
            </p:extLst>
          </p:nvPr>
        </p:nvGraphicFramePr>
        <p:xfrm>
          <a:off x="1535113" y="2016125"/>
          <a:ext cx="9520237"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lecha derecha 6"/>
          <p:cNvSpPr/>
          <p:nvPr/>
        </p:nvSpPr>
        <p:spPr>
          <a:xfrm>
            <a:off x="5984335" y="1139952"/>
            <a:ext cx="621792" cy="3291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6429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a:bodyPr>
          <a:lstStyle/>
          <a:p>
            <a:pPr marL="0" indent="0" algn="just">
              <a:buNone/>
            </a:pPr>
            <a:r>
              <a:rPr lang="es-ES" sz="2400" dirty="0"/>
              <a:t>Otro criterio de carácter institucional expresado por uno de </a:t>
            </a:r>
            <a:r>
              <a:rPr lang="es-ES" sz="2400" dirty="0" smtClean="0"/>
              <a:t>los </a:t>
            </a:r>
            <a:r>
              <a:rPr lang="es-ES" sz="2400" dirty="0"/>
              <a:t>entrevistados que cursó la carrera de Historia, recibió su título como profesor en esta disciplina en 2017 y actualmente es parte del equipo docente del ISFD3 es la informalidad de la cultura institucional:</a:t>
            </a:r>
            <a:r>
              <a:rPr lang="es-ES" sz="2400" i="1" dirty="0"/>
              <a:t> “te identifican por el nombre. Hay un carácter más familiar y no importa si llegaste diez minutos más tarde”</a:t>
            </a:r>
            <a:r>
              <a:rPr lang="es-ES" sz="2400" dirty="0"/>
              <a:t> (Francisco, 33 años, profesor de Historia).</a:t>
            </a:r>
            <a:endParaRPr lang="en-US" sz="2400" dirty="0"/>
          </a:p>
        </p:txBody>
      </p:sp>
    </p:spTree>
    <p:extLst>
      <p:ext uri="{BB962C8B-B14F-4D97-AF65-F5344CB8AC3E}">
        <p14:creationId xmlns:p14="http://schemas.microsoft.com/office/powerpoint/2010/main" val="1369088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a:xfrm>
            <a:off x="1534696" y="804520"/>
            <a:ext cx="9520158" cy="4661826"/>
          </a:xfrm>
        </p:spPr>
        <p:txBody>
          <a:bodyPr>
            <a:normAutofit lnSpcReduction="10000"/>
          </a:bodyPr>
          <a:lstStyle/>
          <a:p>
            <a:pPr marL="0" indent="0" algn="just">
              <a:buNone/>
            </a:pPr>
            <a:r>
              <a:rPr lang="es-ES" dirty="0"/>
              <a:t>En repetidas oportunidades se les adjudica los ISFD rasgos de “</a:t>
            </a:r>
            <a:r>
              <a:rPr lang="es-ES" dirty="0" err="1"/>
              <a:t>secundarización</a:t>
            </a:r>
            <a:r>
              <a:rPr lang="es-ES" dirty="0"/>
              <a:t>” (</a:t>
            </a:r>
            <a:r>
              <a:rPr lang="es-ES" dirty="0" err="1"/>
              <a:t>Tenti</a:t>
            </a:r>
            <a:r>
              <a:rPr lang="es-ES" dirty="0"/>
              <a:t> </a:t>
            </a:r>
            <a:r>
              <a:rPr lang="es-ES" dirty="0" err="1"/>
              <a:t>Fanfani</a:t>
            </a:r>
            <a:r>
              <a:rPr lang="es-ES" dirty="0"/>
              <a:t>, 2010) en donde el formato escolar secundario (</a:t>
            </a:r>
            <a:r>
              <a:rPr lang="es-ES" dirty="0" err="1"/>
              <a:t>Southwell</a:t>
            </a:r>
            <a:r>
              <a:rPr lang="es-ES" dirty="0"/>
              <a:t>, 2011) parece pervivir en estas culturas institucionales. Este enlatado caracterizado por la anualidad de las asignaturas, el agrupamiento horario en turnos, los cursos reducidos, el cursado en un mismo aula, la existencia de preceptores etc. parecieran facilitar el tránsito por estas propuestas permitiendo un mejor aprovechamiento de la jornada diaria. En los decires de una estudiante con discapacidad motora que recientemente ha mirado hacia el ISFD3 aparecen sentimientos de seguridad  y tranquilidad al tener toda la carga horaria comprimida en el turno </a:t>
            </a:r>
            <a:r>
              <a:rPr lang="es-ES" dirty="0" err="1"/>
              <a:t>vespertido</a:t>
            </a:r>
            <a:r>
              <a:rPr lang="es-ES" dirty="0"/>
              <a:t> en un aula designada para tal </a:t>
            </a:r>
            <a:r>
              <a:rPr lang="es-ES" dirty="0" err="1"/>
              <a:t>fin.Si</a:t>
            </a:r>
            <a:r>
              <a:rPr lang="es-ES" dirty="0"/>
              <a:t> bien”...</a:t>
            </a:r>
            <a:r>
              <a:rPr lang="es-ES" i="1" dirty="0"/>
              <a:t> el instituto no tiene rampa para discapacitados cursar en una aula en planta baja, ayuda a organizarme, especialmente con mi movilidad”</a:t>
            </a:r>
            <a:r>
              <a:rPr lang="es-ES" dirty="0"/>
              <a:t> (Lola, 25 años, estudiante del Prof. de Lengua y Literatura, primer año). </a:t>
            </a:r>
            <a:endParaRPr lang="en-US" dirty="0"/>
          </a:p>
          <a:p>
            <a:pPr marL="0" indent="0">
              <a:buNone/>
            </a:pPr>
            <a:endParaRPr lang="en-US" dirty="0"/>
          </a:p>
        </p:txBody>
      </p:sp>
    </p:spTree>
    <p:extLst>
      <p:ext uri="{BB962C8B-B14F-4D97-AF65-F5344CB8AC3E}">
        <p14:creationId xmlns:p14="http://schemas.microsoft.com/office/powerpoint/2010/main" val="2888518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effectLst>
            <a:glow rad="228600">
              <a:schemeClr val="accent5">
                <a:satMod val="175000"/>
                <a:alpha val="40000"/>
              </a:schemeClr>
            </a:glow>
            <a:outerShdw blurRad="50800" dist="50800" dir="5400000" sx="96000" sy="96000" rotWithShape="0">
              <a:srgbClr val="000000">
                <a:alpha val="48000"/>
              </a:srgbClr>
            </a:outerShdw>
          </a:effectLst>
        </p:spPr>
        <p:style>
          <a:lnRef idx="0">
            <a:schemeClr val="accent1"/>
          </a:lnRef>
          <a:fillRef idx="3">
            <a:schemeClr val="accent1"/>
          </a:fillRef>
          <a:effectRef idx="3">
            <a:schemeClr val="accent1"/>
          </a:effectRef>
          <a:fontRef idx="minor">
            <a:schemeClr val="lt1"/>
          </a:fontRef>
        </p:style>
        <p:txBody>
          <a:bodyPr/>
          <a:lstStyle/>
          <a:p>
            <a:r>
              <a:rPr lang="es-AR" dirty="0" smtClean="0"/>
              <a:t>Cuestiones que </a:t>
            </a:r>
            <a:r>
              <a:rPr lang="es-AR" dirty="0" smtClean="0"/>
              <a:t> </a:t>
            </a:r>
            <a:r>
              <a:rPr lang="es-AR" dirty="0" smtClean="0"/>
              <a:t>invitan a seguir pensando…</a:t>
            </a:r>
            <a:br>
              <a:rPr lang="es-AR" dirty="0" smtClean="0"/>
            </a:br>
            <a:endParaRPr lang="en-US" dirty="0"/>
          </a:p>
        </p:txBody>
      </p:sp>
      <p:sp>
        <p:nvSpPr>
          <p:cNvPr id="3" name="Marcador de contenido 2"/>
          <p:cNvSpPr>
            <a:spLocks noGrp="1"/>
          </p:cNvSpPr>
          <p:nvPr>
            <p:ph idx="1"/>
          </p:nvPr>
        </p:nvSpPr>
        <p:spPr>
          <a:xfrm>
            <a:off x="1545392" y="2027924"/>
            <a:ext cx="9520158" cy="3450613"/>
          </a:xfrm>
        </p:spPr>
        <p:txBody>
          <a:bodyPr>
            <a:normAutofit fontScale="92500" lnSpcReduction="20000"/>
          </a:bodyPr>
          <a:lstStyle/>
          <a:p>
            <a:pPr>
              <a:buFont typeface="Wingdings" panose="05000000000000000000" pitchFamily="2" charset="2"/>
              <a:buChar char="ü"/>
            </a:pPr>
            <a:r>
              <a:rPr lang="es-AR" dirty="0" smtClean="0"/>
              <a:t>Re-pensar las distintas lógicas entre el circuito de las </a:t>
            </a:r>
            <a:r>
              <a:rPr lang="es-AR" dirty="0"/>
              <a:t>U</a:t>
            </a:r>
            <a:r>
              <a:rPr lang="es-AR" dirty="0" smtClean="0"/>
              <a:t> </a:t>
            </a:r>
            <a:r>
              <a:rPr lang="es-AR" dirty="0" smtClean="0"/>
              <a:t>y los IS y su impacto en las subjetividades de las juventud(es</a:t>
            </a:r>
            <a:r>
              <a:rPr lang="es-AR" dirty="0" smtClean="0"/>
              <a:t>), </a:t>
            </a:r>
            <a:r>
              <a:rPr lang="es-AR" dirty="0" smtClean="0"/>
              <a:t>y mas concretamente en los proyectos educativos- trayectorias educativas diversas. </a:t>
            </a:r>
          </a:p>
          <a:p>
            <a:pPr marL="0" indent="0">
              <a:buNone/>
            </a:pPr>
            <a:endParaRPr lang="es-AR" dirty="0" smtClean="0"/>
          </a:p>
          <a:p>
            <a:pPr marL="0" indent="0" algn="ctr">
              <a:buNone/>
            </a:pPr>
            <a:r>
              <a:rPr lang="es-AR" dirty="0"/>
              <a:t>Respecto de la confluencia de las expectativas postsecundarias de jóvenes y las tendencias migratorias analizadas hacia el ISFD3 pareciera que en los destinos imaginados por ambos grupos juveniles aparecen tendencias, actitudes, valoraciones que conllevan al rechazo y/o abandono de las propuestas universitarias reanudando una puesta en marcha de proyecciones  de continuidad educativa que privilegian formatos terciarios.</a:t>
            </a:r>
            <a:endParaRPr lang="en-US" dirty="0"/>
          </a:p>
        </p:txBody>
      </p:sp>
      <p:sp>
        <p:nvSpPr>
          <p:cNvPr id="4" name="Flecha abajo 3"/>
          <p:cNvSpPr/>
          <p:nvPr/>
        </p:nvSpPr>
        <p:spPr>
          <a:xfrm>
            <a:off x="5242560" y="2950464"/>
            <a:ext cx="484632" cy="3779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8718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0305" y="524257"/>
            <a:ext cx="9520158" cy="963168"/>
          </a:xfrm>
          <a:effectLst>
            <a:glow rad="228600">
              <a:schemeClr val="accent5">
                <a:satMod val="175000"/>
                <a:alpha val="40000"/>
              </a:schemeClr>
            </a:glow>
            <a:outerShdw blurRad="50800" dist="50800" dir="5400000" sx="96000" sy="96000" rotWithShape="0">
              <a:srgbClr val="000000">
                <a:alpha val="48000"/>
              </a:srgbClr>
            </a:outerShdw>
          </a:effectLst>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es-AR" i="1" dirty="0" smtClean="0">
                <a:solidFill>
                  <a:schemeClr val="tx1"/>
                </a:solidFill>
                <a:latin typeface="Ebrima" panose="02000000000000000000" pitchFamily="2" charset="0"/>
                <a:ea typeface="Ebrima" panose="02000000000000000000" pitchFamily="2" charset="0"/>
                <a:cs typeface="Ebrima" panose="02000000000000000000" pitchFamily="2" charset="0"/>
              </a:rPr>
              <a:t>Contra-cultura universitaria juvenil</a:t>
            </a:r>
            <a:br>
              <a:rPr lang="es-AR" i="1" dirty="0" smtClean="0">
                <a:solidFill>
                  <a:schemeClr val="tx1"/>
                </a:solidFill>
                <a:latin typeface="Ebrima" panose="02000000000000000000" pitchFamily="2" charset="0"/>
                <a:ea typeface="Ebrima" panose="02000000000000000000" pitchFamily="2" charset="0"/>
                <a:cs typeface="Ebrima" panose="02000000000000000000" pitchFamily="2" charset="0"/>
              </a:rPr>
            </a:br>
            <a:endParaRPr lang="en-US" i="1" dirty="0">
              <a:solidFill>
                <a:schemeClr val="tx1"/>
              </a:solidFill>
              <a:latin typeface="Ebrima" panose="02000000000000000000" pitchFamily="2" charset="0"/>
              <a:ea typeface="Ebrima" panose="02000000000000000000" pitchFamily="2" charset="0"/>
              <a:cs typeface="Ebrima" panose="02000000000000000000" pitchFamily="2" charset="0"/>
            </a:endParaRP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2930441407"/>
              </p:ext>
            </p:extLst>
          </p:nvPr>
        </p:nvGraphicFramePr>
        <p:xfrm>
          <a:off x="475488" y="2015732"/>
          <a:ext cx="11289792" cy="3970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2267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2800" dirty="0" smtClean="0"/>
              <a:t>Últimos 40 años asistimos a una diversificación del </a:t>
            </a:r>
            <a:r>
              <a:rPr lang="es-AR" sz="2800" dirty="0" smtClean="0"/>
              <a:t>NS</a:t>
            </a:r>
            <a:r>
              <a:rPr lang="es-AR" sz="2800" dirty="0" smtClean="0"/>
              <a:t/>
            </a:r>
            <a:br>
              <a:rPr lang="es-AR" sz="2800" dirty="0" smtClean="0"/>
            </a:br>
            <a:r>
              <a:rPr lang="es-AR" sz="2800" dirty="0" smtClean="0"/>
              <a:t>Des-conexión y casi nula articulación </a:t>
            </a:r>
            <a:r>
              <a:rPr lang="es-AR" sz="2800" dirty="0" err="1" smtClean="0"/>
              <a:t>intra</a:t>
            </a:r>
            <a:r>
              <a:rPr lang="es-AR" sz="2800" dirty="0" smtClean="0"/>
              <a:t>-sistema</a:t>
            </a:r>
            <a:endParaRPr lang="en-US" sz="28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899224926"/>
              </p:ext>
            </p:extLst>
          </p:nvPr>
        </p:nvGraphicFramePr>
        <p:xfrm>
          <a:off x="1535113" y="2016125"/>
          <a:ext cx="9520237"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709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La presente ponencia aborda la relación entre:</a:t>
            </a:r>
            <a:endParaRPr lang="en-US" dirty="0"/>
          </a:p>
        </p:txBody>
      </p:sp>
      <p:sp>
        <p:nvSpPr>
          <p:cNvPr id="3" name="Marcador de contenido 2"/>
          <p:cNvSpPr>
            <a:spLocks noGrp="1"/>
          </p:cNvSpPr>
          <p:nvPr>
            <p:ph sz="half" idx="1"/>
          </p:nvPr>
        </p:nvSpPr>
        <p:spPr/>
        <p:txBody>
          <a:bodyPr>
            <a:normAutofit fontScale="77500" lnSpcReduction="20000"/>
          </a:bodyPr>
          <a:lstStyle/>
          <a:p>
            <a:pPr algn="just"/>
            <a:r>
              <a:rPr lang="es-AR" dirty="0"/>
              <a:t>Las </a:t>
            </a:r>
            <a:r>
              <a:rPr lang="es-AR" b="1" dirty="0">
                <a:effectLst>
                  <a:outerShdw blurRad="38100" dist="38100" dir="2700000" algn="tl">
                    <a:srgbClr val="000000">
                      <a:alpha val="43137"/>
                    </a:srgbClr>
                  </a:outerShdw>
                </a:effectLst>
              </a:rPr>
              <a:t>estrategias de migración hacia IS </a:t>
            </a:r>
            <a:r>
              <a:rPr lang="es-AR" dirty="0"/>
              <a:t>de estudiantes que transitaron previamente por la Universidad Nacional del Sur (UNS) en la ciudad de Bahía Blanca. </a:t>
            </a:r>
            <a:endParaRPr lang="en-US" dirty="0"/>
          </a:p>
          <a:p>
            <a:pPr marL="0" indent="0">
              <a:buNone/>
            </a:pPr>
            <a:r>
              <a:rPr lang="es-AR" sz="2600" i="1" dirty="0" smtClean="0"/>
              <a:t>¿Mecanismos y/o </a:t>
            </a:r>
            <a:r>
              <a:rPr lang="es-AR" sz="2600" i="1" dirty="0" smtClean="0"/>
              <a:t>estrategias </a:t>
            </a:r>
            <a:r>
              <a:rPr lang="es-AR" sz="2600" i="1" dirty="0" smtClean="0"/>
              <a:t>que llevan a migrar hacia el ISFD3 a estudiantes que habían </a:t>
            </a:r>
            <a:r>
              <a:rPr lang="es-AR" sz="2600" i="1" dirty="0" smtClean="0"/>
              <a:t>transitado previamente </a:t>
            </a:r>
            <a:r>
              <a:rPr lang="es-AR" sz="2600" i="1" dirty="0" smtClean="0"/>
              <a:t>por la UNS?</a:t>
            </a:r>
          </a:p>
          <a:p>
            <a:endParaRPr lang="es-AR" sz="2600" dirty="0"/>
          </a:p>
          <a:p>
            <a:pPr marL="0" indent="0">
              <a:buNone/>
            </a:pPr>
            <a:r>
              <a:rPr lang="es-AR" sz="2600" dirty="0"/>
              <a:t> </a:t>
            </a:r>
            <a:r>
              <a:rPr lang="es-AR" sz="2600" dirty="0" smtClean="0"/>
              <a:t>                             </a:t>
            </a:r>
            <a:r>
              <a:rPr lang="es-AR" sz="2600" dirty="0" smtClean="0">
                <a:effectLst>
                  <a:outerShdw blurRad="38100" dist="38100" dir="2700000" algn="tl">
                    <a:srgbClr val="000000">
                      <a:alpha val="43137"/>
                    </a:srgbClr>
                  </a:outerShdw>
                </a:effectLst>
              </a:rPr>
              <a:t>CONTRA-CULTURA</a:t>
            </a:r>
            <a:endParaRPr lang="en-US" sz="2600" dirty="0">
              <a:effectLst>
                <a:outerShdw blurRad="38100" dist="38100" dir="2700000" algn="tl">
                  <a:srgbClr val="000000">
                    <a:alpha val="43137"/>
                  </a:srgbClr>
                </a:outerShdw>
              </a:effectLst>
            </a:endParaRPr>
          </a:p>
        </p:txBody>
      </p:sp>
      <p:sp>
        <p:nvSpPr>
          <p:cNvPr id="4" name="Marcador de contenido 3"/>
          <p:cNvSpPr>
            <a:spLocks noGrp="1"/>
          </p:cNvSpPr>
          <p:nvPr>
            <p:ph sz="half" idx="2"/>
          </p:nvPr>
        </p:nvSpPr>
        <p:spPr>
          <a:xfrm>
            <a:off x="6522720" y="2007502"/>
            <a:ext cx="5097035" cy="3441520"/>
          </a:xfrm>
        </p:spPr>
        <p:txBody>
          <a:bodyPr>
            <a:normAutofit fontScale="77500" lnSpcReduction="20000"/>
          </a:bodyPr>
          <a:lstStyle/>
          <a:p>
            <a:pPr algn="just"/>
            <a:r>
              <a:rPr lang="es-AR" dirty="0"/>
              <a:t> Las </a:t>
            </a:r>
            <a:r>
              <a:rPr lang="es-AR" b="1" dirty="0">
                <a:effectLst>
                  <a:outerShdw blurRad="38100" dist="38100" dir="2700000" algn="tl">
                    <a:srgbClr val="000000">
                      <a:alpha val="43137"/>
                    </a:srgbClr>
                  </a:outerShdw>
                </a:effectLst>
              </a:rPr>
              <a:t>expectativas postsecundarias </a:t>
            </a:r>
            <a:r>
              <a:rPr lang="es-AR" dirty="0"/>
              <a:t>de inserción educativa de jóvenes que se encuentran transitando por procesos de egreso de escuela secundaria </a:t>
            </a:r>
            <a:endParaRPr lang="es-AR" sz="2600" i="1" dirty="0" smtClean="0"/>
          </a:p>
          <a:p>
            <a:pPr marL="0" indent="0" algn="just">
              <a:buNone/>
            </a:pPr>
            <a:r>
              <a:rPr lang="es-AR" sz="2600" i="1" dirty="0" smtClean="0"/>
              <a:t>¿Segmentación de expectativas postsecundarias ante la binarización del NS?</a:t>
            </a:r>
            <a:endParaRPr lang="es-AR" sz="2600" i="1" dirty="0"/>
          </a:p>
          <a:p>
            <a:endParaRPr lang="es-AR" dirty="0" smtClean="0"/>
          </a:p>
          <a:p>
            <a:endParaRPr lang="es-AR" dirty="0"/>
          </a:p>
          <a:p>
            <a:pPr marL="0" indent="0">
              <a:buNone/>
            </a:pPr>
            <a:endParaRPr lang="es-AR" dirty="0"/>
          </a:p>
          <a:p>
            <a:pPr marL="0" indent="0">
              <a:buNone/>
            </a:pPr>
            <a:r>
              <a:rPr lang="es-AR" sz="2600" dirty="0" smtClean="0">
                <a:effectLst>
                  <a:outerShdw blurRad="38100" dist="38100" dir="2700000" algn="tl">
                    <a:srgbClr val="000000">
                      <a:alpha val="43137"/>
                    </a:srgbClr>
                  </a:outerShdw>
                </a:effectLst>
              </a:rPr>
              <a:t>UNIVERSITARIA</a:t>
            </a:r>
          </a:p>
        </p:txBody>
      </p:sp>
      <p:sp>
        <p:nvSpPr>
          <p:cNvPr id="5" name="Flecha abajo 4"/>
          <p:cNvSpPr/>
          <p:nvPr/>
        </p:nvSpPr>
        <p:spPr>
          <a:xfrm>
            <a:off x="4697621" y="3901440"/>
            <a:ext cx="3194304" cy="609600"/>
          </a:xfrm>
          <a:prstGeom prst="downArrow">
            <a:avLst>
              <a:gd name="adj1" fmla="val 50000"/>
              <a:gd name="adj2" fmla="val 394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8191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latin typeface="Ebrima" panose="02000000000000000000" pitchFamily="2" charset="0"/>
                <a:ea typeface="Ebrima" panose="02000000000000000000" pitchFamily="2" charset="0"/>
                <a:cs typeface="Ebrima" panose="02000000000000000000" pitchFamily="2" charset="0"/>
              </a:rPr>
              <a:t>Dos planos de </a:t>
            </a:r>
            <a:r>
              <a:rPr lang="es-AR" dirty="0" smtClean="0">
                <a:latin typeface="Ebrima" panose="02000000000000000000" pitchFamily="2" charset="0"/>
                <a:ea typeface="Ebrima" panose="02000000000000000000" pitchFamily="2" charset="0"/>
                <a:cs typeface="Ebrima" panose="02000000000000000000" pitchFamily="2" charset="0"/>
              </a:rPr>
              <a:t>abordaje: </a:t>
            </a:r>
            <a:endParaRPr lang="en-US"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4001607899"/>
              </p:ext>
            </p:extLst>
          </p:nvPr>
        </p:nvGraphicFramePr>
        <p:xfrm>
          <a:off x="1534696" y="2015732"/>
          <a:ext cx="9520158" cy="41290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lecha abajo 4"/>
          <p:cNvSpPr/>
          <p:nvPr/>
        </p:nvSpPr>
        <p:spPr>
          <a:xfrm>
            <a:off x="6968383" y="3011424"/>
            <a:ext cx="484632" cy="597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0970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792" y="841095"/>
            <a:ext cx="10518406" cy="1049235"/>
          </a:xfrm>
        </p:spPr>
        <p:style>
          <a:lnRef idx="0">
            <a:schemeClr val="accent1"/>
          </a:lnRef>
          <a:fillRef idx="3">
            <a:schemeClr val="accent1"/>
          </a:fillRef>
          <a:effectRef idx="3">
            <a:schemeClr val="accent1"/>
          </a:effectRef>
          <a:fontRef idx="minor">
            <a:schemeClr val="lt1"/>
          </a:fontRef>
        </p:style>
        <p:txBody>
          <a:bodyPr/>
          <a:lstStyle/>
          <a:p>
            <a:pPr algn="ctr"/>
            <a:r>
              <a:rPr lang="es-AR" b="1" dirty="0" smtClean="0">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1°Plano“Las expectativas juveniles postsecundarias”</a:t>
            </a:r>
            <a:endParaRPr lang="en-US" b="1" dirty="0">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3" name="Marcador de contenido 2"/>
          <p:cNvSpPr>
            <a:spLocks noGrp="1"/>
          </p:cNvSpPr>
          <p:nvPr>
            <p:ph idx="1"/>
          </p:nvPr>
        </p:nvSpPr>
        <p:spPr/>
        <p:txBody>
          <a:bodyPr>
            <a:normAutofit fontScale="92500" lnSpcReduction="10000"/>
          </a:bodyPr>
          <a:lstStyle/>
          <a:p>
            <a:pPr marL="0" indent="0" algn="just">
              <a:buNone/>
            </a:pPr>
            <a:r>
              <a:rPr lang="es-AR" dirty="0"/>
              <a:t>A continuación se presentarán los principales hallazgos que surgen de una investigación que se llevó a cabo durante los ciclos lectivos 2015-2016 cuyo </a:t>
            </a:r>
            <a:r>
              <a:rPr lang="es-AR" dirty="0">
                <a:effectLst>
                  <a:outerShdw blurRad="38100" dist="38100" dir="2700000" algn="tl">
                    <a:srgbClr val="000000">
                      <a:alpha val="43137"/>
                    </a:srgbClr>
                  </a:outerShdw>
                </a:effectLst>
              </a:rPr>
              <a:t>objetivo </a:t>
            </a:r>
            <a:r>
              <a:rPr lang="es-AR" dirty="0"/>
              <a:t>consistió en </a:t>
            </a:r>
            <a:r>
              <a:rPr lang="es-AR" u="sng" dirty="0"/>
              <a:t>indagar acerca de las expectativas de inserción laboral y/o educativa de jóvenes que se encontraban en proceso de egreso de instituciones educativas secundarias comunes de gestión estatal de la localidad de Bahía Blanca </a:t>
            </a:r>
            <a:r>
              <a:rPr lang="es-AR" dirty="0"/>
              <a:t>y alrededores, provincia de Buenos Aires. </a:t>
            </a:r>
            <a:endParaRPr lang="es-AR" dirty="0" smtClean="0"/>
          </a:p>
          <a:p>
            <a:pPr marL="0" indent="0" algn="just">
              <a:buNone/>
            </a:pPr>
            <a:r>
              <a:rPr lang="es-AR" dirty="0" smtClean="0"/>
              <a:t>En </a:t>
            </a:r>
            <a:r>
              <a:rPr lang="es-AR" dirty="0"/>
              <a:t>forma paralela </a:t>
            </a:r>
            <a:r>
              <a:rPr lang="es-AR" u="sng" dirty="0"/>
              <a:t>se intentó establecer relaciones entre estas expectativas y factores educativos, culturales y socio-económicos que actuarían como condicionantes de sus contenidos</a:t>
            </a:r>
            <a:r>
              <a:rPr lang="es-AR" dirty="0"/>
              <a:t>. Es así que se las delimitó en cinco grandes grupos con el objetivo de describir la relación entre estas y los mencionados factores sociales. </a:t>
            </a:r>
            <a:endParaRPr lang="en-US" dirty="0"/>
          </a:p>
        </p:txBody>
      </p:sp>
    </p:spTree>
    <p:extLst>
      <p:ext uri="{BB962C8B-B14F-4D97-AF65-F5344CB8AC3E}">
        <p14:creationId xmlns:p14="http://schemas.microsoft.com/office/powerpoint/2010/main" val="740180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t>Expectativas de inserción laboral y/o educativa de jóvenes en proceso de egreso de la </a:t>
            </a:r>
            <a:r>
              <a:rPr lang="es-AR" dirty="0"/>
              <a:t>secundaria </a:t>
            </a:r>
            <a:br>
              <a:rPr lang="es-AR" dirty="0"/>
            </a:br>
            <a:r>
              <a:rPr lang="es-AR" dirty="0"/>
              <a:t>Fuente: Elaboración propia (2015-2016)</a:t>
            </a:r>
            <a:endParaRPr lang="en-US" dirty="0"/>
          </a:p>
        </p:txBody>
      </p:sp>
      <p:sp>
        <p:nvSpPr>
          <p:cNvPr id="3" name="Marcador de contenido 2"/>
          <p:cNvSpPr>
            <a:spLocks noGrp="1"/>
          </p:cNvSpPr>
          <p:nvPr>
            <p:ph idx="1"/>
          </p:nvPr>
        </p:nvSpPr>
        <p:spPr/>
        <p:txBody>
          <a:bodyPr/>
          <a:lstStyle/>
          <a:p>
            <a:endParaRPr lang="en-US" dirty="0"/>
          </a:p>
        </p:txBody>
      </p:sp>
      <p:graphicFrame>
        <p:nvGraphicFramePr>
          <p:cNvPr id="5" name="Gráfico 4"/>
          <p:cNvGraphicFramePr>
            <a:graphicFrameLocks/>
          </p:cNvGraphicFramePr>
          <p:nvPr>
            <p:extLst>
              <p:ext uri="{D42A27DB-BD31-4B8C-83A1-F6EECF244321}">
                <p14:modId xmlns:p14="http://schemas.microsoft.com/office/powerpoint/2010/main" val="2115473705"/>
              </p:ext>
            </p:extLst>
          </p:nvPr>
        </p:nvGraphicFramePr>
        <p:xfrm>
          <a:off x="890016" y="1853754"/>
          <a:ext cx="10326624" cy="421786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3"/>
          <p:cNvSpPr>
            <a:spLocks noChangeArrowheads="1"/>
          </p:cNvSpPr>
          <p:nvPr/>
        </p:nvSpPr>
        <p:spPr bwMode="auto">
          <a:xfrm>
            <a:off x="0" y="3705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855783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Expectativas de inserción educativa hacia </a:t>
            </a:r>
            <a:r>
              <a:rPr lang="es-AR" dirty="0"/>
              <a:t>el NS</a:t>
            </a:r>
            <a:br>
              <a:rPr lang="es-AR" dirty="0"/>
            </a:br>
            <a:r>
              <a:rPr lang="es-AR" dirty="0"/>
              <a:t>Fuente: Elaboración propia (2015-2016)</a:t>
            </a:r>
            <a:endParaRPr lang="en-US" dirty="0"/>
          </a:p>
        </p:txBody>
      </p:sp>
      <p:pic>
        <p:nvPicPr>
          <p:cNvPr id="4" name="Marcador de contenido 3"/>
          <p:cNvPicPr>
            <a:picLocks noGrp="1" noChangeAspect="1"/>
          </p:cNvPicPr>
          <p:nvPr>
            <p:ph idx="1"/>
          </p:nvPr>
        </p:nvPicPr>
        <p:blipFill>
          <a:blip r:embed="rId2"/>
          <a:stretch>
            <a:fillRect/>
          </a:stretch>
        </p:blipFill>
        <p:spPr>
          <a:xfrm>
            <a:off x="1534696" y="1853754"/>
            <a:ext cx="9520157" cy="3925254"/>
          </a:xfrm>
          <a:prstGeom prst="rect">
            <a:avLst/>
          </a:prstGeom>
        </p:spPr>
      </p:pic>
    </p:spTree>
    <p:extLst>
      <p:ext uri="{BB962C8B-B14F-4D97-AF65-F5344CB8AC3E}">
        <p14:creationId xmlns:p14="http://schemas.microsoft.com/office/powerpoint/2010/main" val="3718469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2000" b="1" dirty="0" smtClean="0">
                <a:ea typeface="Ebrima" panose="02000000000000000000" pitchFamily="2" charset="0"/>
                <a:cs typeface="Ebrima" panose="02000000000000000000" pitchFamily="2" charset="0"/>
              </a:rPr>
              <a:t>Instituciones educativas de nivel superior elegidas por  la juventud que  egresa de escuelas secundarias comunes estatales</a:t>
            </a:r>
            <a:br>
              <a:rPr lang="es-ES" sz="2000" b="1" dirty="0" smtClean="0">
                <a:ea typeface="Ebrima" panose="02000000000000000000" pitchFamily="2" charset="0"/>
                <a:cs typeface="Ebrima" panose="02000000000000000000" pitchFamily="2" charset="0"/>
              </a:rPr>
            </a:br>
            <a:r>
              <a:rPr lang="es-ES" sz="2000" b="1" dirty="0" smtClean="0">
                <a:ea typeface="Ebrima" panose="02000000000000000000" pitchFamily="2" charset="0"/>
                <a:cs typeface="Ebrima" panose="02000000000000000000" pitchFamily="2" charset="0"/>
              </a:rPr>
              <a:t>fuente: elaboración propia (2015-2016)</a:t>
            </a:r>
            <a:endParaRPr lang="en-US" sz="2000" b="1" dirty="0">
              <a:ea typeface="Ebrima" panose="02000000000000000000" pitchFamily="2" charset="0"/>
              <a:cs typeface="Ebrima" panose="02000000000000000000" pitchFamily="2" charset="0"/>
            </a:endParaRPr>
          </a:p>
        </p:txBody>
      </p:sp>
      <p:pic>
        <p:nvPicPr>
          <p:cNvPr id="4" name="Marcador de contenido 3"/>
          <p:cNvPicPr>
            <a:picLocks noGrp="1" noChangeAspect="1"/>
          </p:cNvPicPr>
          <p:nvPr>
            <p:ph idx="1"/>
          </p:nvPr>
        </p:nvPicPr>
        <p:blipFill>
          <a:blip r:embed="rId2"/>
          <a:stretch>
            <a:fillRect/>
          </a:stretch>
        </p:blipFill>
        <p:spPr>
          <a:xfrm>
            <a:off x="1534695" y="1950720"/>
            <a:ext cx="9520159" cy="4133088"/>
          </a:xfrm>
          <a:prstGeom prst="rect">
            <a:avLst/>
          </a:prstGeom>
        </p:spPr>
      </p:pic>
    </p:spTree>
    <p:extLst>
      <p:ext uri="{BB962C8B-B14F-4D97-AF65-F5344CB8AC3E}">
        <p14:creationId xmlns:p14="http://schemas.microsoft.com/office/powerpoint/2010/main" val="254784540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TM10001114[[fn=Galería]]</Template>
  <TotalTime>303</TotalTime>
  <Words>1888</Words>
  <Application>Microsoft Office PowerPoint</Application>
  <PresentationFormat>Panorámica</PresentationFormat>
  <Paragraphs>73</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Ebrima</vt:lpstr>
      <vt:lpstr>Palatino Linotype</vt:lpstr>
      <vt:lpstr>Wingdings</vt:lpstr>
      <vt:lpstr>Gallery</vt:lpstr>
      <vt:lpstr>Contracultura universitaria. Miradas desde las expectativas juveniles en consonancia con tendencias migratorias hacia los Institutos Superiores</vt:lpstr>
      <vt:lpstr>Nivel Superior. Sistema Binario          Circuitos Diferenciados ( Ley Ed. Sup 24.521) </vt:lpstr>
      <vt:lpstr>Últimos 40 años asistimos a una diversificación del NS Des-conexión y casi nula articulación intra-sistema</vt:lpstr>
      <vt:lpstr>La presente ponencia aborda la relación entre:</vt:lpstr>
      <vt:lpstr>Dos planos de abordaje: </vt:lpstr>
      <vt:lpstr>1°Plano“Las expectativas juveniles postsecundarias”</vt:lpstr>
      <vt:lpstr>Expectativas de inserción laboral y/o educativa de jóvenes en proceso de egreso de la secundaria  Fuente: Elaboración propia (2015-2016)</vt:lpstr>
      <vt:lpstr>Expectativas de inserción educativa hacia el NS Fuente: Elaboración propia (2015-2016)</vt:lpstr>
      <vt:lpstr>Instituciones educativas de nivel superior elegidas por  la juventud que  egresa de escuelas secundarias comunes estatales fuente: elaboración propia (2015-2016)</vt:lpstr>
      <vt:lpstr>Factores condicionantes de las expectativas: culturales, socio-económicos y educativos</vt:lpstr>
      <vt:lpstr>¿Estamos en presencia de una contra-cultura universitaria juvenil?</vt:lpstr>
      <vt:lpstr>2° Plano  “Transitar por la UNS…migrar al ISFD3 como estrategia para continuar estudiando”</vt:lpstr>
      <vt:lpstr>Frente a indicios de una contra-cultura universitaria juvenil </vt:lpstr>
      <vt:lpstr>Estrategias de continuidad educativa. En busca de mayores niveles de democratización en el nivel superior</vt:lpstr>
      <vt:lpstr>“Entre des-encuentros y des-encantos. Optar por abandonar la UNS”</vt:lpstr>
      <vt:lpstr>Presentación de PowerPoint</vt:lpstr>
      <vt:lpstr>Presentación de PowerPoint</vt:lpstr>
      <vt:lpstr>“Entre des-encuentros y des-encantos. Optar por abandonar la UNS”</vt:lpstr>
      <vt:lpstr>“Migrar al ISFD3 como estrategia para seguir estudiando”</vt:lpstr>
      <vt:lpstr>Presentación de PowerPoint</vt:lpstr>
      <vt:lpstr>Presentación de PowerPoint</vt:lpstr>
      <vt:lpstr>Cuestiones que  invitan a seguir pensando… </vt:lpstr>
      <vt:lpstr>Contra-cultura universitaria juvenil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Contracultura universitaria. Miradas desde las expectativas juveniles en consonancia con tendencias migratorias hacia los Institutos Superiores</dc:title>
  <dc:creator>cami lo</dc:creator>
  <cp:lastModifiedBy>cami lo</cp:lastModifiedBy>
  <cp:revision>29</cp:revision>
  <dcterms:created xsi:type="dcterms:W3CDTF">2019-12-03T20:13:19Z</dcterms:created>
  <dcterms:modified xsi:type="dcterms:W3CDTF">2019-12-04T22:25:11Z</dcterms:modified>
</cp:coreProperties>
</file>